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9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049" r:id="rId5"/>
    <p:sldId id="2070" r:id="rId6"/>
    <p:sldId id="2063" r:id="rId7"/>
    <p:sldId id="2069" r:id="rId8"/>
    <p:sldId id="2104" r:id="rId9"/>
    <p:sldId id="2071" r:id="rId10"/>
    <p:sldId id="2073" r:id="rId11"/>
    <p:sldId id="2074" r:id="rId12"/>
    <p:sldId id="2105" r:id="rId13"/>
    <p:sldId id="2106" r:id="rId14"/>
    <p:sldId id="2107" r:id="rId15"/>
    <p:sldId id="2108" r:id="rId16"/>
    <p:sldId id="2109" r:id="rId17"/>
    <p:sldId id="2110" r:id="rId18"/>
    <p:sldId id="2111" r:id="rId19"/>
    <p:sldId id="1971" r:id="rId20"/>
    <p:sldId id="1984" r:id="rId21"/>
  </p:sldIdLst>
  <p:sldSz cx="12190413" cy="6859588"/>
  <p:notesSz cx="6797675" cy="9926638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069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thias Kuss" initials="MK" lastIdx="1" clrIdx="0"/>
  <p:cmAuthor id="2" name="Kuss, Dr. Matthias (Allianz Worldwide Partners)" initials="KDM(WP" lastIdx="1" clrIdx="1"/>
  <p:cmAuthor id="3" name="Perga, Simone (IT - Milano)" initials="PS(-M" lastIdx="0" clrIdx="2"/>
  <p:cmAuthor id="4" name="Sofia Zaman" initials="SZ" lastIdx="3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6F6F"/>
    <a:srgbClr val="6CA62C"/>
    <a:srgbClr val="747474"/>
    <a:srgbClr val="13928F"/>
    <a:srgbClr val="FBFBFB"/>
    <a:srgbClr val="FCFBFC"/>
    <a:srgbClr val="007835"/>
    <a:srgbClr val="EF6966"/>
    <a:srgbClr val="E9535D"/>
    <a:srgbClr val="0507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71"/>
    <p:restoredTop sz="89320"/>
  </p:normalViewPr>
  <p:slideViewPr>
    <p:cSldViewPr snapToGrid="0">
      <p:cViewPr varScale="1">
        <p:scale>
          <a:sx n="105" d="100"/>
          <a:sy n="105" d="100"/>
        </p:scale>
        <p:origin x="208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069"/>
        <p:guide pos="2140"/>
      </p:guideLst>
    </p:cSldViewPr>
  </p:notesViewPr>
  <p:gridSpacing cx="76319" cy="7631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Allianz Neo Regular" panose="020B0504020203020204" pitchFamily="34" charset="77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7C895-C6BE-48FE-A447-2578D1B1B01D}" type="datetime1">
              <a:rPr lang="en-US" smtClean="0">
                <a:latin typeface="Allianz Neo Regular" panose="020B0504020203020204" pitchFamily="34" charset="77"/>
              </a:rPr>
              <a:t>1/26/21</a:t>
            </a:fld>
            <a:endParaRPr lang="en-US">
              <a:latin typeface="Allianz Neo Regular" panose="020B0504020203020204" pitchFamily="34" charset="77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Allianz Neo Regular" panose="020B0504020203020204" pitchFamily="34" charset="77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E50287-4ED9-41FF-A423-D4EA4436F8C1}" type="slidenum">
              <a:rPr lang="en-US" smtClean="0">
                <a:latin typeface="Allianz Neo Regular" panose="020B0504020203020204" pitchFamily="34" charset="77"/>
              </a:rPr>
              <a:t>‹#›</a:t>
            </a:fld>
            <a:endParaRPr lang="en-US">
              <a:latin typeface="Allianz Neo Regular" panose="020B0504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>
              <a:defRPr sz="1200" b="0" i="0">
                <a:latin typeface="Allianz Neo Regular" panose="020B0504020203020204" pitchFamily="34" charset="77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llianz Neo Regular" panose="020B0504020203020204" pitchFamily="34" charset="77"/>
              </a:defRPr>
            </a:lvl1pPr>
          </a:lstStyle>
          <a:p>
            <a:fld id="{F70EC913-C7B5-41EC-BADF-9BE70A653E77}" type="datetime1">
              <a:rPr lang="en-US" smtClean="0"/>
              <a:t>1/26/21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>
              <a:defRPr sz="1200" b="0" i="0">
                <a:latin typeface="Allianz Neo Regular" panose="020B0504020203020204" pitchFamily="34" charset="77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llianz Neo Regular" panose="020B0504020203020204" pitchFamily="34" charset="77"/>
              </a:defRPr>
            </a:lvl1pPr>
          </a:lstStyle>
          <a:p>
            <a:fld id="{0B1C575A-FA3C-4170-BDE2-E20A3839939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llianz Neo Regular" panose="020B0504020203020204" pitchFamily="34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llianz Neo Regular" panose="020B0504020203020204" pitchFamily="34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llianz Neo Regular" panose="020B0504020203020204" pitchFamily="34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llianz Neo Regular" panose="020B0504020203020204" pitchFamily="34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llianz Neo Regular" panose="020B0504020203020204" pitchFamily="34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F3CE7-ED39-4DCA-B997-3091546AA5B2}" type="slidenum">
              <a:rPr lang="de-DE" smtClean="0"/>
              <a:t>0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/>
              <a:t>Download the Health at Hand app from Apple iTunes or Google Play Store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/>
              <a:t>Once launched, click on Login on the sign-up screen and </a:t>
            </a:r>
            <a:r>
              <a:rPr lang="en-US" sz="1600">
                <a:solidFill>
                  <a:srgbClr val="FF0000"/>
                </a:solidFill>
              </a:rPr>
              <a:t>enter your policy number to be able to access registration page  and create your login details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/>
              <a:t>To make a test video consultation, simply follow the following steps: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/>
              <a:t>Click See A Doctor Now on the app Home screen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/>
              <a:t>Select patient type Me and press NEXT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/>
              <a:t>Enter any symptoms related text and/or upload photo for diagnosis and press NEXT/SKIP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FF0000"/>
                </a:solidFill>
              </a:rPr>
              <a:t>Click on Pay as you go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/>
              <a:t>Wait for a few seconds on ‘Checking connection’ screen. Press NEXT when the button turns green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/>
              <a:t>Select the consent form (a tick box)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/>
              <a:t>Tap on the Confirm button when its green</a:t>
            </a:r>
          </a:p>
          <a:p>
            <a:endParaRPr lang="en-US"/>
          </a:p>
          <a:p>
            <a:pPr marL="342900" indent="-342900">
              <a:buFont typeface="+mj-lt"/>
              <a:buAutoNum type="arabicPeriod" startAt="4"/>
            </a:pPr>
            <a:r>
              <a:rPr lang="en-US" sz="1600"/>
              <a:t>To see the Doctor’s Report click on the My History tab on the screen to view the report</a:t>
            </a:r>
            <a:endParaRPr lang="en-GB" sz="1600"/>
          </a:p>
          <a:p>
            <a:endParaRPr lang="en-US" sz="1200" u="none" strike="noStrike" kern="1200" baseline="0">
              <a:solidFill>
                <a:schemeClr val="tx1"/>
              </a:solidFill>
              <a:ea typeface="+mn-ea"/>
              <a:cs typeface="+mn-cs"/>
            </a:endParaRPr>
          </a:p>
          <a:p>
            <a:endParaRPr lang="en-US" sz="1200" u="none" strike="noStrike" kern="1200" baseline="0">
              <a:solidFill>
                <a:schemeClr val="tx1"/>
              </a:solidFill>
              <a:ea typeface="+mn-ea"/>
              <a:cs typeface="+mn-cs"/>
            </a:endParaRPr>
          </a:p>
          <a:p>
            <a:endParaRPr lang="en-US" sz="1200" u="none" strike="noStrike" kern="1200" baseline="0">
              <a:solidFill>
                <a:schemeClr val="tx1"/>
              </a:solidFill>
              <a:ea typeface="+mn-ea"/>
              <a:cs typeface="+mn-cs"/>
            </a:endParaRPr>
          </a:p>
          <a:p>
            <a:endParaRPr lang="en-US" sz="1200" u="none" strike="noStrike" kern="1200" baseline="0">
              <a:solidFill>
                <a:schemeClr val="tx1"/>
              </a:solidFill>
              <a:ea typeface="+mn-ea"/>
              <a:cs typeface="+mn-cs"/>
            </a:endParaRPr>
          </a:p>
          <a:p>
            <a:endParaRPr lang="en-US" sz="1200" u="none" strike="noStrike" kern="1200" baseline="0">
              <a:solidFill>
                <a:schemeClr val="tx1"/>
              </a:solidFill>
              <a:ea typeface="+mn-ea"/>
              <a:cs typeface="+mn-cs"/>
            </a:endParaRPr>
          </a:p>
          <a:p>
            <a:endParaRPr lang="en-US" sz="1200" u="none" strike="noStrike" kern="1200" baseline="0">
              <a:solidFill>
                <a:schemeClr val="tx1"/>
              </a:solidFill>
              <a:ea typeface="+mn-ea"/>
              <a:cs typeface="+mn-cs"/>
            </a:endParaRPr>
          </a:p>
          <a:p>
            <a:r>
              <a:rPr lang="en-US" sz="1200" u="none" strike="noStrike" kern="1200" baseline="0">
                <a:solidFill>
                  <a:schemeClr val="tx1"/>
                </a:solidFill>
                <a:ea typeface="+mn-ea"/>
                <a:cs typeface="+mn-cs"/>
              </a:rPr>
              <a:t>Download the Health at Hand app from Apple iTunes or Google Play Store</a:t>
            </a:r>
          </a:p>
          <a:p>
            <a:r>
              <a:rPr lang="en-US" sz="1200" u="none" strike="noStrike" kern="1200" baseline="0">
                <a:solidFill>
                  <a:schemeClr val="tx1"/>
                </a:solidFill>
                <a:ea typeface="+mn-ea"/>
                <a:cs typeface="+mn-cs"/>
              </a:rPr>
              <a:t>2 Once launched, click on Login on the sign-up screen and enter the following login details</a:t>
            </a:r>
          </a:p>
          <a:p>
            <a:r>
              <a:rPr lang="en-GB" sz="1200" u="none" strike="noStrike" kern="1200" baseline="0">
                <a:solidFill>
                  <a:schemeClr val="tx1"/>
                </a:solidFill>
                <a:ea typeface="+mn-ea"/>
                <a:cs typeface="+mn-cs"/>
              </a:rPr>
              <a:t>Email: </a:t>
            </a:r>
            <a:r>
              <a:rPr lang="en-GB" sz="1200" u="none" strike="noStrike" kern="1200" baseline="0" err="1">
                <a:solidFill>
                  <a:schemeClr val="tx1"/>
                </a:solidFill>
                <a:ea typeface="+mn-ea"/>
                <a:cs typeface="+mn-cs"/>
              </a:rPr>
              <a:t>NEXtCARE@hah.com</a:t>
            </a:r>
            <a:endParaRPr lang="en-GB" sz="1200" u="none" strike="noStrike" kern="1200" baseline="0">
              <a:solidFill>
                <a:schemeClr val="tx1"/>
              </a:solidFill>
              <a:ea typeface="+mn-ea"/>
              <a:cs typeface="+mn-cs"/>
            </a:endParaRPr>
          </a:p>
          <a:p>
            <a:r>
              <a:rPr lang="en-GB" sz="1200" u="none" strike="noStrike" kern="1200" baseline="0">
                <a:solidFill>
                  <a:schemeClr val="tx1"/>
                </a:solidFill>
                <a:ea typeface="+mn-ea"/>
                <a:cs typeface="+mn-cs"/>
              </a:rPr>
              <a:t>Password: </a:t>
            </a:r>
            <a:r>
              <a:rPr lang="en-GB" sz="1200" u="none" strike="noStrike" kern="1200" baseline="0" err="1">
                <a:solidFill>
                  <a:schemeClr val="tx1"/>
                </a:solidFill>
                <a:ea typeface="+mn-ea"/>
                <a:cs typeface="+mn-cs"/>
              </a:rPr>
              <a:t>NEXtCARE@hah</a:t>
            </a:r>
            <a:endParaRPr lang="en-GB" sz="1200" u="none" strike="noStrike" kern="1200" baseline="0">
              <a:solidFill>
                <a:schemeClr val="tx1"/>
              </a:solidFill>
              <a:ea typeface="+mn-ea"/>
              <a:cs typeface="+mn-cs"/>
            </a:endParaRPr>
          </a:p>
          <a:p>
            <a:r>
              <a:rPr lang="en-US" sz="1200" u="none" strike="noStrike" kern="1200" baseline="0">
                <a:solidFill>
                  <a:schemeClr val="tx1"/>
                </a:solidFill>
                <a:ea typeface="+mn-ea"/>
                <a:cs typeface="+mn-cs"/>
              </a:rPr>
              <a:t>3 To make a test video consultation, simply follow the following steps:</a:t>
            </a:r>
          </a:p>
          <a:p>
            <a:r>
              <a:rPr lang="en-US" sz="1200" u="none" strike="noStrike" kern="1200" baseline="0">
                <a:solidFill>
                  <a:schemeClr val="tx1"/>
                </a:solidFill>
                <a:ea typeface="+mn-ea"/>
                <a:cs typeface="+mn-cs"/>
              </a:rPr>
              <a:t>• Tap See A Doctor Now on the app Home screen</a:t>
            </a:r>
          </a:p>
          <a:p>
            <a:r>
              <a:rPr lang="en-US" sz="1200" u="none" strike="noStrike" kern="1200" baseline="0">
                <a:solidFill>
                  <a:schemeClr val="tx1"/>
                </a:solidFill>
                <a:ea typeface="+mn-ea"/>
                <a:cs typeface="+mn-cs"/>
              </a:rPr>
              <a:t>• Select patient type Me and press NEXT</a:t>
            </a:r>
          </a:p>
          <a:p>
            <a:r>
              <a:rPr lang="en-US" sz="1200" u="none" strike="noStrike" kern="1200" baseline="0">
                <a:solidFill>
                  <a:schemeClr val="tx1"/>
                </a:solidFill>
                <a:ea typeface="+mn-ea"/>
                <a:cs typeface="+mn-cs"/>
              </a:rPr>
              <a:t>• Enter any symptoms related text and/or upload photo for diagnosis and press NEXT/SKIP</a:t>
            </a:r>
          </a:p>
          <a:p>
            <a:r>
              <a:rPr lang="en-US" sz="1200" u="none" strike="noStrike" kern="1200" baseline="0">
                <a:solidFill>
                  <a:schemeClr val="tx1"/>
                </a:solidFill>
                <a:ea typeface="+mn-ea"/>
                <a:cs typeface="+mn-cs"/>
              </a:rPr>
              <a:t>• Tap Pay as you go</a:t>
            </a:r>
          </a:p>
          <a:p>
            <a:r>
              <a:rPr lang="en-US" sz="1200" u="none" strike="noStrike" kern="1200" baseline="0">
                <a:solidFill>
                  <a:schemeClr val="tx1"/>
                </a:solidFill>
                <a:ea typeface="+mn-ea"/>
                <a:cs typeface="+mn-cs"/>
              </a:rPr>
              <a:t>• Wait for a few seconds on ‘Checking connection’ screen. Press NEXT when the button turns green</a:t>
            </a:r>
          </a:p>
          <a:p>
            <a:r>
              <a:rPr lang="en-US" sz="1200" u="none" strike="noStrike" kern="1200" baseline="0">
                <a:solidFill>
                  <a:schemeClr val="tx1"/>
                </a:solidFill>
                <a:ea typeface="+mn-ea"/>
                <a:cs typeface="+mn-cs"/>
              </a:rPr>
              <a:t>• Select the consent form (a tick box)</a:t>
            </a:r>
          </a:p>
          <a:p>
            <a:r>
              <a:rPr lang="en-US" sz="1200" u="none" strike="noStrike" kern="1200" baseline="0">
                <a:solidFill>
                  <a:schemeClr val="tx1"/>
                </a:solidFill>
                <a:ea typeface="+mn-ea"/>
                <a:cs typeface="+mn-cs"/>
              </a:rPr>
              <a:t>• Tap on the Confirm button when its green</a:t>
            </a:r>
          </a:p>
          <a:p>
            <a:r>
              <a:rPr lang="en-US" sz="1200" u="none" strike="noStrike" kern="1200" baseline="0">
                <a:solidFill>
                  <a:schemeClr val="tx1"/>
                </a:solidFill>
                <a:ea typeface="+mn-ea"/>
                <a:cs typeface="+mn-cs"/>
              </a:rPr>
              <a:t>4 To see the Doctor’s Report tap on the My History tab on the screen to view the report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C6207F3-45FC-48BB-B1A7-8123B3F87B00}" type="datetime1">
              <a:rPr lang="en-US" smtClean="0"/>
              <a:t>1/26/21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1C575A-FA3C-4170-BDE2-E20A3839939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/>
              <a:t>Download the Health at Hand app from Apple iTunes or Google Play Store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/>
              <a:t>Once launched, click on Login on the sign-up screen and </a:t>
            </a:r>
            <a:r>
              <a:rPr lang="en-US" sz="1600">
                <a:solidFill>
                  <a:srgbClr val="FF0000"/>
                </a:solidFill>
              </a:rPr>
              <a:t>enter your policy number to be able to access registration page  and create your login details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/>
              <a:t>To make a test video consultation, simply follow the following steps: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/>
              <a:t>Click See A Doctor Now on the app Home screen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/>
              <a:t>Select patient type Me and press NEXT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/>
              <a:t>Enter any symptoms related text and/or upload photo for diagnosis and press NEXT/SKIP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FF0000"/>
                </a:solidFill>
              </a:rPr>
              <a:t>Click on Pay as you go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/>
              <a:t>Wait for a few seconds on ‘Checking connection’ screen. Press NEXT when the button turns green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/>
              <a:t>Select the consent form (a tick box)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/>
              <a:t>Tap on the Confirm button when its green</a:t>
            </a:r>
          </a:p>
          <a:p>
            <a:endParaRPr lang="en-US"/>
          </a:p>
          <a:p>
            <a:pPr marL="342900" indent="-342900">
              <a:buFont typeface="+mj-lt"/>
              <a:buAutoNum type="arabicPeriod" startAt="4"/>
            </a:pPr>
            <a:r>
              <a:rPr lang="en-US" sz="1600"/>
              <a:t>To see the Doctor’s Report click on the My History tab on the screen to view the report</a:t>
            </a:r>
            <a:endParaRPr lang="en-GB" sz="1600"/>
          </a:p>
          <a:p>
            <a:endParaRPr lang="en-US" sz="1200" u="none" strike="noStrike" kern="1200" baseline="0">
              <a:solidFill>
                <a:schemeClr val="tx1"/>
              </a:solidFill>
              <a:ea typeface="+mn-ea"/>
              <a:cs typeface="+mn-cs"/>
            </a:endParaRPr>
          </a:p>
          <a:p>
            <a:endParaRPr lang="en-US" sz="1200" u="none" strike="noStrike" kern="1200" baseline="0">
              <a:solidFill>
                <a:schemeClr val="tx1"/>
              </a:solidFill>
              <a:ea typeface="+mn-ea"/>
              <a:cs typeface="+mn-cs"/>
            </a:endParaRPr>
          </a:p>
          <a:p>
            <a:endParaRPr lang="en-US" sz="1200" u="none" strike="noStrike" kern="1200" baseline="0">
              <a:solidFill>
                <a:schemeClr val="tx1"/>
              </a:solidFill>
              <a:ea typeface="+mn-ea"/>
              <a:cs typeface="+mn-cs"/>
            </a:endParaRPr>
          </a:p>
          <a:p>
            <a:endParaRPr lang="en-US" sz="1200" u="none" strike="noStrike" kern="1200" baseline="0">
              <a:solidFill>
                <a:schemeClr val="tx1"/>
              </a:solidFill>
              <a:ea typeface="+mn-ea"/>
              <a:cs typeface="+mn-cs"/>
            </a:endParaRPr>
          </a:p>
          <a:p>
            <a:endParaRPr lang="en-US" sz="1200" u="none" strike="noStrike" kern="1200" baseline="0">
              <a:solidFill>
                <a:schemeClr val="tx1"/>
              </a:solidFill>
              <a:ea typeface="+mn-ea"/>
              <a:cs typeface="+mn-cs"/>
            </a:endParaRPr>
          </a:p>
          <a:p>
            <a:endParaRPr lang="en-US" sz="1200" u="none" strike="noStrike" kern="1200" baseline="0">
              <a:solidFill>
                <a:schemeClr val="tx1"/>
              </a:solidFill>
              <a:ea typeface="+mn-ea"/>
              <a:cs typeface="+mn-cs"/>
            </a:endParaRPr>
          </a:p>
          <a:p>
            <a:r>
              <a:rPr lang="en-US" sz="1200" u="none" strike="noStrike" kern="1200" baseline="0">
                <a:solidFill>
                  <a:schemeClr val="tx1"/>
                </a:solidFill>
                <a:ea typeface="+mn-ea"/>
                <a:cs typeface="+mn-cs"/>
              </a:rPr>
              <a:t>Download the Health at Hand app from Apple iTunes or Google Play Store</a:t>
            </a:r>
          </a:p>
          <a:p>
            <a:r>
              <a:rPr lang="en-US" sz="1200" u="none" strike="noStrike" kern="1200" baseline="0">
                <a:solidFill>
                  <a:schemeClr val="tx1"/>
                </a:solidFill>
                <a:ea typeface="+mn-ea"/>
                <a:cs typeface="+mn-cs"/>
              </a:rPr>
              <a:t>2 Once launched, click on Login on the sign-up screen and enter the following login details</a:t>
            </a:r>
          </a:p>
          <a:p>
            <a:r>
              <a:rPr lang="en-GB" sz="1200" u="none" strike="noStrike" kern="1200" baseline="0">
                <a:solidFill>
                  <a:schemeClr val="tx1"/>
                </a:solidFill>
                <a:ea typeface="+mn-ea"/>
                <a:cs typeface="+mn-cs"/>
              </a:rPr>
              <a:t>Email: </a:t>
            </a:r>
            <a:r>
              <a:rPr lang="en-GB" sz="1200" u="none" strike="noStrike" kern="1200" baseline="0" err="1">
                <a:solidFill>
                  <a:schemeClr val="tx1"/>
                </a:solidFill>
                <a:ea typeface="+mn-ea"/>
                <a:cs typeface="+mn-cs"/>
              </a:rPr>
              <a:t>NEXtCARE@hah.com</a:t>
            </a:r>
            <a:endParaRPr lang="en-GB" sz="1200" u="none" strike="noStrike" kern="1200" baseline="0">
              <a:solidFill>
                <a:schemeClr val="tx1"/>
              </a:solidFill>
              <a:ea typeface="+mn-ea"/>
              <a:cs typeface="+mn-cs"/>
            </a:endParaRPr>
          </a:p>
          <a:p>
            <a:r>
              <a:rPr lang="en-GB" sz="1200" u="none" strike="noStrike" kern="1200" baseline="0">
                <a:solidFill>
                  <a:schemeClr val="tx1"/>
                </a:solidFill>
                <a:ea typeface="+mn-ea"/>
                <a:cs typeface="+mn-cs"/>
              </a:rPr>
              <a:t>Password: </a:t>
            </a:r>
            <a:r>
              <a:rPr lang="en-GB" sz="1200" u="none" strike="noStrike" kern="1200" baseline="0" err="1">
                <a:solidFill>
                  <a:schemeClr val="tx1"/>
                </a:solidFill>
                <a:ea typeface="+mn-ea"/>
                <a:cs typeface="+mn-cs"/>
              </a:rPr>
              <a:t>NEXtCARE@hah</a:t>
            </a:r>
            <a:endParaRPr lang="en-GB" sz="1200" u="none" strike="noStrike" kern="1200" baseline="0">
              <a:solidFill>
                <a:schemeClr val="tx1"/>
              </a:solidFill>
              <a:ea typeface="+mn-ea"/>
              <a:cs typeface="+mn-cs"/>
            </a:endParaRPr>
          </a:p>
          <a:p>
            <a:r>
              <a:rPr lang="en-US" sz="1200" u="none" strike="noStrike" kern="1200" baseline="0">
                <a:solidFill>
                  <a:schemeClr val="tx1"/>
                </a:solidFill>
                <a:ea typeface="+mn-ea"/>
                <a:cs typeface="+mn-cs"/>
              </a:rPr>
              <a:t>3 To make a test video consultation, simply follow the following steps:</a:t>
            </a:r>
          </a:p>
          <a:p>
            <a:r>
              <a:rPr lang="en-US" sz="1200" u="none" strike="noStrike" kern="1200" baseline="0">
                <a:solidFill>
                  <a:schemeClr val="tx1"/>
                </a:solidFill>
                <a:ea typeface="+mn-ea"/>
                <a:cs typeface="+mn-cs"/>
              </a:rPr>
              <a:t>• Tap See A Doctor Now on the app Home screen</a:t>
            </a:r>
          </a:p>
          <a:p>
            <a:r>
              <a:rPr lang="en-US" sz="1200" u="none" strike="noStrike" kern="1200" baseline="0">
                <a:solidFill>
                  <a:schemeClr val="tx1"/>
                </a:solidFill>
                <a:ea typeface="+mn-ea"/>
                <a:cs typeface="+mn-cs"/>
              </a:rPr>
              <a:t>• Select patient type Me and press NEXT</a:t>
            </a:r>
          </a:p>
          <a:p>
            <a:r>
              <a:rPr lang="en-US" sz="1200" u="none" strike="noStrike" kern="1200" baseline="0">
                <a:solidFill>
                  <a:schemeClr val="tx1"/>
                </a:solidFill>
                <a:ea typeface="+mn-ea"/>
                <a:cs typeface="+mn-cs"/>
              </a:rPr>
              <a:t>• Enter any symptoms related text and/or upload photo for diagnosis and press NEXT/SKIP</a:t>
            </a:r>
          </a:p>
          <a:p>
            <a:r>
              <a:rPr lang="en-US" sz="1200" u="none" strike="noStrike" kern="1200" baseline="0">
                <a:solidFill>
                  <a:schemeClr val="tx1"/>
                </a:solidFill>
                <a:ea typeface="+mn-ea"/>
                <a:cs typeface="+mn-cs"/>
              </a:rPr>
              <a:t>• Tap Pay as you go</a:t>
            </a:r>
          </a:p>
          <a:p>
            <a:r>
              <a:rPr lang="en-US" sz="1200" u="none" strike="noStrike" kern="1200" baseline="0">
                <a:solidFill>
                  <a:schemeClr val="tx1"/>
                </a:solidFill>
                <a:ea typeface="+mn-ea"/>
                <a:cs typeface="+mn-cs"/>
              </a:rPr>
              <a:t>• Wait for a few seconds on ‘Checking connection’ screen. Press NEXT when the button turns green</a:t>
            </a:r>
          </a:p>
          <a:p>
            <a:r>
              <a:rPr lang="en-US" sz="1200" u="none" strike="noStrike" kern="1200" baseline="0">
                <a:solidFill>
                  <a:schemeClr val="tx1"/>
                </a:solidFill>
                <a:ea typeface="+mn-ea"/>
                <a:cs typeface="+mn-cs"/>
              </a:rPr>
              <a:t>• Select the consent form (a tick box)</a:t>
            </a:r>
          </a:p>
          <a:p>
            <a:r>
              <a:rPr lang="en-US" sz="1200" u="none" strike="noStrike" kern="1200" baseline="0">
                <a:solidFill>
                  <a:schemeClr val="tx1"/>
                </a:solidFill>
                <a:ea typeface="+mn-ea"/>
                <a:cs typeface="+mn-cs"/>
              </a:rPr>
              <a:t>• Tap on the Confirm button when its green</a:t>
            </a:r>
          </a:p>
          <a:p>
            <a:r>
              <a:rPr lang="en-US" sz="1200" u="none" strike="noStrike" kern="1200" baseline="0">
                <a:solidFill>
                  <a:schemeClr val="tx1"/>
                </a:solidFill>
                <a:ea typeface="+mn-ea"/>
                <a:cs typeface="+mn-cs"/>
              </a:rPr>
              <a:t>4 To see the Doctor’s Report tap on the My History tab on the screen to view the report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5B1B833-E51E-4B4E-B3D0-EBB870412CD0}" type="datetime1">
              <a:rPr lang="en-US" smtClean="0"/>
              <a:t>1/26/21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1C575A-FA3C-4170-BDE2-E20A38399392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/>
              <a:t>Download the Health at Hand app from Apple iTunes or Google Play Store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/>
              <a:t>Once launched, click on Login on the sign-up screen and </a:t>
            </a:r>
            <a:r>
              <a:rPr lang="en-US" sz="1600">
                <a:solidFill>
                  <a:srgbClr val="FF0000"/>
                </a:solidFill>
              </a:rPr>
              <a:t>enter your policy number to be able to access registration page  and create your login details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/>
              <a:t>To make a test video consultation, simply follow the following steps: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/>
              <a:t>Click See A Doctor Now on the app Home screen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/>
              <a:t>Select patient type Me and press NEXT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/>
              <a:t>Enter any symptoms related text and/or upload photo for diagnosis and press NEXT/SKIP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FF0000"/>
                </a:solidFill>
              </a:rPr>
              <a:t>Click on Pay as you go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/>
              <a:t>Wait for a few seconds on ‘Checking connection’ screen. Press NEXT when the button turns green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/>
              <a:t>Select the consent form (a tick box)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/>
              <a:t>Tap on the Confirm button when its green</a:t>
            </a:r>
          </a:p>
          <a:p>
            <a:endParaRPr lang="en-US"/>
          </a:p>
          <a:p>
            <a:pPr marL="342900" indent="-342900">
              <a:buFont typeface="+mj-lt"/>
              <a:buAutoNum type="arabicPeriod" startAt="4"/>
            </a:pPr>
            <a:r>
              <a:rPr lang="en-US" sz="1600"/>
              <a:t>To see the Doctor’s Report click on the My History tab on the screen to view the report</a:t>
            </a:r>
            <a:endParaRPr lang="en-GB" sz="1600"/>
          </a:p>
          <a:p>
            <a:endParaRPr lang="en-US" sz="1200" u="none" strike="noStrike" kern="1200" baseline="0">
              <a:solidFill>
                <a:schemeClr val="tx1"/>
              </a:solidFill>
              <a:ea typeface="+mn-ea"/>
              <a:cs typeface="+mn-cs"/>
            </a:endParaRPr>
          </a:p>
          <a:p>
            <a:endParaRPr lang="en-US" sz="1200" u="none" strike="noStrike" kern="1200" baseline="0">
              <a:solidFill>
                <a:schemeClr val="tx1"/>
              </a:solidFill>
              <a:ea typeface="+mn-ea"/>
              <a:cs typeface="+mn-cs"/>
            </a:endParaRPr>
          </a:p>
          <a:p>
            <a:endParaRPr lang="en-US" sz="1200" u="none" strike="noStrike" kern="1200" baseline="0">
              <a:solidFill>
                <a:schemeClr val="tx1"/>
              </a:solidFill>
              <a:ea typeface="+mn-ea"/>
              <a:cs typeface="+mn-cs"/>
            </a:endParaRPr>
          </a:p>
          <a:p>
            <a:endParaRPr lang="en-US" sz="1200" u="none" strike="noStrike" kern="1200" baseline="0">
              <a:solidFill>
                <a:schemeClr val="tx1"/>
              </a:solidFill>
              <a:ea typeface="+mn-ea"/>
              <a:cs typeface="+mn-cs"/>
            </a:endParaRPr>
          </a:p>
          <a:p>
            <a:endParaRPr lang="en-US" sz="1200" u="none" strike="noStrike" kern="1200" baseline="0">
              <a:solidFill>
                <a:schemeClr val="tx1"/>
              </a:solidFill>
              <a:ea typeface="+mn-ea"/>
              <a:cs typeface="+mn-cs"/>
            </a:endParaRPr>
          </a:p>
          <a:p>
            <a:endParaRPr lang="en-US" sz="1200" u="none" strike="noStrike" kern="1200" baseline="0">
              <a:solidFill>
                <a:schemeClr val="tx1"/>
              </a:solidFill>
              <a:ea typeface="+mn-ea"/>
              <a:cs typeface="+mn-cs"/>
            </a:endParaRPr>
          </a:p>
          <a:p>
            <a:r>
              <a:rPr lang="en-US" sz="1200" u="none" strike="noStrike" kern="1200" baseline="0">
                <a:solidFill>
                  <a:schemeClr val="tx1"/>
                </a:solidFill>
                <a:ea typeface="+mn-ea"/>
                <a:cs typeface="+mn-cs"/>
              </a:rPr>
              <a:t>Download the Health at Hand app from Apple iTunes or Google Play Store</a:t>
            </a:r>
          </a:p>
          <a:p>
            <a:r>
              <a:rPr lang="en-US" sz="1200" u="none" strike="noStrike" kern="1200" baseline="0">
                <a:solidFill>
                  <a:schemeClr val="tx1"/>
                </a:solidFill>
                <a:ea typeface="+mn-ea"/>
                <a:cs typeface="+mn-cs"/>
              </a:rPr>
              <a:t>2 Once launched, click on Login on the sign-up screen and enter the following login details</a:t>
            </a:r>
          </a:p>
          <a:p>
            <a:r>
              <a:rPr lang="en-GB" sz="1200" u="none" strike="noStrike" kern="1200" baseline="0">
                <a:solidFill>
                  <a:schemeClr val="tx1"/>
                </a:solidFill>
                <a:ea typeface="+mn-ea"/>
                <a:cs typeface="+mn-cs"/>
              </a:rPr>
              <a:t>Email: </a:t>
            </a:r>
            <a:r>
              <a:rPr lang="en-GB" sz="1200" u="none" strike="noStrike" kern="1200" baseline="0" err="1">
                <a:solidFill>
                  <a:schemeClr val="tx1"/>
                </a:solidFill>
                <a:ea typeface="+mn-ea"/>
                <a:cs typeface="+mn-cs"/>
              </a:rPr>
              <a:t>NEXtCARE@hah.com</a:t>
            </a:r>
            <a:endParaRPr lang="en-GB" sz="1200" u="none" strike="noStrike" kern="1200" baseline="0">
              <a:solidFill>
                <a:schemeClr val="tx1"/>
              </a:solidFill>
              <a:ea typeface="+mn-ea"/>
              <a:cs typeface="+mn-cs"/>
            </a:endParaRPr>
          </a:p>
          <a:p>
            <a:r>
              <a:rPr lang="en-GB" sz="1200" u="none" strike="noStrike" kern="1200" baseline="0">
                <a:solidFill>
                  <a:schemeClr val="tx1"/>
                </a:solidFill>
                <a:ea typeface="+mn-ea"/>
                <a:cs typeface="+mn-cs"/>
              </a:rPr>
              <a:t>Password: </a:t>
            </a:r>
            <a:r>
              <a:rPr lang="en-GB" sz="1200" u="none" strike="noStrike" kern="1200" baseline="0" err="1">
                <a:solidFill>
                  <a:schemeClr val="tx1"/>
                </a:solidFill>
                <a:ea typeface="+mn-ea"/>
                <a:cs typeface="+mn-cs"/>
              </a:rPr>
              <a:t>NEXtCARE@hah</a:t>
            </a:r>
            <a:endParaRPr lang="en-GB" sz="1200" u="none" strike="noStrike" kern="1200" baseline="0">
              <a:solidFill>
                <a:schemeClr val="tx1"/>
              </a:solidFill>
              <a:ea typeface="+mn-ea"/>
              <a:cs typeface="+mn-cs"/>
            </a:endParaRPr>
          </a:p>
          <a:p>
            <a:r>
              <a:rPr lang="en-US" sz="1200" u="none" strike="noStrike" kern="1200" baseline="0">
                <a:solidFill>
                  <a:schemeClr val="tx1"/>
                </a:solidFill>
                <a:ea typeface="+mn-ea"/>
                <a:cs typeface="+mn-cs"/>
              </a:rPr>
              <a:t>3 To make a test video consultation, simply follow the following steps:</a:t>
            </a:r>
          </a:p>
          <a:p>
            <a:r>
              <a:rPr lang="en-US" sz="1200" u="none" strike="noStrike" kern="1200" baseline="0">
                <a:solidFill>
                  <a:schemeClr val="tx1"/>
                </a:solidFill>
                <a:ea typeface="+mn-ea"/>
                <a:cs typeface="+mn-cs"/>
              </a:rPr>
              <a:t>• Tap See A Doctor Now on the app Home screen</a:t>
            </a:r>
          </a:p>
          <a:p>
            <a:r>
              <a:rPr lang="en-US" sz="1200" u="none" strike="noStrike" kern="1200" baseline="0">
                <a:solidFill>
                  <a:schemeClr val="tx1"/>
                </a:solidFill>
                <a:ea typeface="+mn-ea"/>
                <a:cs typeface="+mn-cs"/>
              </a:rPr>
              <a:t>• Select patient type Me and press NEXT</a:t>
            </a:r>
          </a:p>
          <a:p>
            <a:r>
              <a:rPr lang="en-US" sz="1200" u="none" strike="noStrike" kern="1200" baseline="0">
                <a:solidFill>
                  <a:schemeClr val="tx1"/>
                </a:solidFill>
                <a:ea typeface="+mn-ea"/>
                <a:cs typeface="+mn-cs"/>
              </a:rPr>
              <a:t>• Enter any symptoms related text and/or upload photo for diagnosis and press NEXT/SKIP</a:t>
            </a:r>
          </a:p>
          <a:p>
            <a:r>
              <a:rPr lang="en-US" sz="1200" u="none" strike="noStrike" kern="1200" baseline="0">
                <a:solidFill>
                  <a:schemeClr val="tx1"/>
                </a:solidFill>
                <a:ea typeface="+mn-ea"/>
                <a:cs typeface="+mn-cs"/>
              </a:rPr>
              <a:t>• Tap Pay as you go</a:t>
            </a:r>
          </a:p>
          <a:p>
            <a:r>
              <a:rPr lang="en-US" sz="1200" u="none" strike="noStrike" kern="1200" baseline="0">
                <a:solidFill>
                  <a:schemeClr val="tx1"/>
                </a:solidFill>
                <a:ea typeface="+mn-ea"/>
                <a:cs typeface="+mn-cs"/>
              </a:rPr>
              <a:t>• Wait for a few seconds on ‘Checking connection’ screen. Press NEXT when the button turns green</a:t>
            </a:r>
          </a:p>
          <a:p>
            <a:r>
              <a:rPr lang="en-US" sz="1200" u="none" strike="noStrike" kern="1200" baseline="0">
                <a:solidFill>
                  <a:schemeClr val="tx1"/>
                </a:solidFill>
                <a:ea typeface="+mn-ea"/>
                <a:cs typeface="+mn-cs"/>
              </a:rPr>
              <a:t>• Select the consent form (a tick box)</a:t>
            </a:r>
          </a:p>
          <a:p>
            <a:r>
              <a:rPr lang="en-US" sz="1200" u="none" strike="noStrike" kern="1200" baseline="0">
                <a:solidFill>
                  <a:schemeClr val="tx1"/>
                </a:solidFill>
                <a:ea typeface="+mn-ea"/>
                <a:cs typeface="+mn-cs"/>
              </a:rPr>
              <a:t>• Tap on the Confirm button when its green</a:t>
            </a:r>
          </a:p>
          <a:p>
            <a:r>
              <a:rPr lang="en-US" sz="1200" u="none" strike="noStrike" kern="1200" baseline="0">
                <a:solidFill>
                  <a:schemeClr val="tx1"/>
                </a:solidFill>
                <a:ea typeface="+mn-ea"/>
                <a:cs typeface="+mn-cs"/>
              </a:rPr>
              <a:t>4 To see the Doctor’s Report tap on the My History tab on the screen to view the report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5283BFA-72E6-4505-9932-0439B0FB4B27}" type="datetime1">
              <a:rPr lang="en-US" smtClean="0"/>
              <a:t>1/26/21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1C575A-FA3C-4170-BDE2-E20A3839939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/>
              <a:t>Download the Health at Hand app from Apple iTunes or Google Play Store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/>
              <a:t>Once launched, click on Login on the sign-up screen and </a:t>
            </a:r>
            <a:r>
              <a:rPr lang="en-US" sz="1600">
                <a:solidFill>
                  <a:srgbClr val="FF0000"/>
                </a:solidFill>
              </a:rPr>
              <a:t>enter your policy number to be able to access registration page  and create your login details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/>
              <a:t>To make a test video consultation, simply follow the following steps: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/>
              <a:t>Click See A Doctor Now on the app Home screen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/>
              <a:t>Select patient type Me and press NEXT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/>
              <a:t>Enter any symptoms related text and/or upload photo for diagnosis and press NEXT/SKIP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FF0000"/>
                </a:solidFill>
              </a:rPr>
              <a:t>Click on Pay as you go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/>
              <a:t>Wait for a few seconds on ‘Checking connection’ screen. Press NEXT when the button turns green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/>
              <a:t>Select the consent form (a tick box)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/>
              <a:t>Tap on the Confirm button when its green</a:t>
            </a:r>
          </a:p>
          <a:p>
            <a:endParaRPr lang="en-US"/>
          </a:p>
          <a:p>
            <a:pPr marL="342900" indent="-342900">
              <a:buFont typeface="+mj-lt"/>
              <a:buAutoNum type="arabicPeriod" startAt="4"/>
            </a:pPr>
            <a:r>
              <a:rPr lang="en-US" sz="1600"/>
              <a:t>To see the Doctor’s Report click on the My History tab on the screen to view the report</a:t>
            </a:r>
            <a:endParaRPr lang="en-GB" sz="1600"/>
          </a:p>
          <a:p>
            <a:endParaRPr lang="en-US" sz="1200" u="none" strike="noStrike" kern="1200" baseline="0">
              <a:solidFill>
                <a:schemeClr val="tx1"/>
              </a:solidFill>
              <a:ea typeface="+mn-ea"/>
              <a:cs typeface="+mn-cs"/>
            </a:endParaRPr>
          </a:p>
          <a:p>
            <a:endParaRPr lang="en-US" sz="1200" u="none" strike="noStrike" kern="1200" baseline="0">
              <a:solidFill>
                <a:schemeClr val="tx1"/>
              </a:solidFill>
              <a:ea typeface="+mn-ea"/>
              <a:cs typeface="+mn-cs"/>
            </a:endParaRPr>
          </a:p>
          <a:p>
            <a:endParaRPr lang="en-US" sz="1200" u="none" strike="noStrike" kern="1200" baseline="0">
              <a:solidFill>
                <a:schemeClr val="tx1"/>
              </a:solidFill>
              <a:ea typeface="+mn-ea"/>
              <a:cs typeface="+mn-cs"/>
            </a:endParaRPr>
          </a:p>
          <a:p>
            <a:endParaRPr lang="en-US" sz="1200" u="none" strike="noStrike" kern="1200" baseline="0">
              <a:solidFill>
                <a:schemeClr val="tx1"/>
              </a:solidFill>
              <a:ea typeface="+mn-ea"/>
              <a:cs typeface="+mn-cs"/>
            </a:endParaRPr>
          </a:p>
          <a:p>
            <a:endParaRPr lang="en-US" sz="1200" u="none" strike="noStrike" kern="1200" baseline="0">
              <a:solidFill>
                <a:schemeClr val="tx1"/>
              </a:solidFill>
              <a:ea typeface="+mn-ea"/>
              <a:cs typeface="+mn-cs"/>
            </a:endParaRPr>
          </a:p>
          <a:p>
            <a:endParaRPr lang="en-US" sz="1200" u="none" strike="noStrike" kern="1200" baseline="0">
              <a:solidFill>
                <a:schemeClr val="tx1"/>
              </a:solidFill>
              <a:ea typeface="+mn-ea"/>
              <a:cs typeface="+mn-cs"/>
            </a:endParaRPr>
          </a:p>
          <a:p>
            <a:r>
              <a:rPr lang="en-US" sz="1200" u="none" strike="noStrike" kern="1200" baseline="0">
                <a:solidFill>
                  <a:schemeClr val="tx1"/>
                </a:solidFill>
                <a:ea typeface="+mn-ea"/>
                <a:cs typeface="+mn-cs"/>
              </a:rPr>
              <a:t>Download the Health at Hand app from Apple iTunes or Google Play Store</a:t>
            </a:r>
          </a:p>
          <a:p>
            <a:r>
              <a:rPr lang="en-US" sz="1200" u="none" strike="noStrike" kern="1200" baseline="0">
                <a:solidFill>
                  <a:schemeClr val="tx1"/>
                </a:solidFill>
                <a:ea typeface="+mn-ea"/>
                <a:cs typeface="+mn-cs"/>
              </a:rPr>
              <a:t>2 Once launched, click on Login on the sign-up screen and enter the following login details</a:t>
            </a:r>
          </a:p>
          <a:p>
            <a:r>
              <a:rPr lang="en-GB" sz="1200" u="none" strike="noStrike" kern="1200" baseline="0">
                <a:solidFill>
                  <a:schemeClr val="tx1"/>
                </a:solidFill>
                <a:ea typeface="+mn-ea"/>
                <a:cs typeface="+mn-cs"/>
              </a:rPr>
              <a:t>Email: </a:t>
            </a:r>
            <a:r>
              <a:rPr lang="en-GB" sz="1200" u="none" strike="noStrike" kern="1200" baseline="0" err="1">
                <a:solidFill>
                  <a:schemeClr val="tx1"/>
                </a:solidFill>
                <a:ea typeface="+mn-ea"/>
                <a:cs typeface="+mn-cs"/>
              </a:rPr>
              <a:t>NEXtCARE@hah.com</a:t>
            </a:r>
            <a:endParaRPr lang="en-GB" sz="1200" u="none" strike="noStrike" kern="1200" baseline="0">
              <a:solidFill>
                <a:schemeClr val="tx1"/>
              </a:solidFill>
              <a:ea typeface="+mn-ea"/>
              <a:cs typeface="+mn-cs"/>
            </a:endParaRPr>
          </a:p>
          <a:p>
            <a:r>
              <a:rPr lang="en-GB" sz="1200" u="none" strike="noStrike" kern="1200" baseline="0">
                <a:solidFill>
                  <a:schemeClr val="tx1"/>
                </a:solidFill>
                <a:ea typeface="+mn-ea"/>
                <a:cs typeface="+mn-cs"/>
              </a:rPr>
              <a:t>Password: </a:t>
            </a:r>
            <a:r>
              <a:rPr lang="en-GB" sz="1200" u="none" strike="noStrike" kern="1200" baseline="0" err="1">
                <a:solidFill>
                  <a:schemeClr val="tx1"/>
                </a:solidFill>
                <a:ea typeface="+mn-ea"/>
                <a:cs typeface="+mn-cs"/>
              </a:rPr>
              <a:t>NEXtCARE@hah</a:t>
            </a:r>
            <a:endParaRPr lang="en-GB" sz="1200" u="none" strike="noStrike" kern="1200" baseline="0">
              <a:solidFill>
                <a:schemeClr val="tx1"/>
              </a:solidFill>
              <a:ea typeface="+mn-ea"/>
              <a:cs typeface="+mn-cs"/>
            </a:endParaRPr>
          </a:p>
          <a:p>
            <a:r>
              <a:rPr lang="en-US" sz="1200" u="none" strike="noStrike" kern="1200" baseline="0">
                <a:solidFill>
                  <a:schemeClr val="tx1"/>
                </a:solidFill>
                <a:ea typeface="+mn-ea"/>
                <a:cs typeface="+mn-cs"/>
              </a:rPr>
              <a:t>3 To make a test video consultation, simply follow the following steps:</a:t>
            </a:r>
          </a:p>
          <a:p>
            <a:r>
              <a:rPr lang="en-US" sz="1200" u="none" strike="noStrike" kern="1200" baseline="0">
                <a:solidFill>
                  <a:schemeClr val="tx1"/>
                </a:solidFill>
                <a:ea typeface="+mn-ea"/>
                <a:cs typeface="+mn-cs"/>
              </a:rPr>
              <a:t>• Tap See A Doctor Now on the app Home screen</a:t>
            </a:r>
          </a:p>
          <a:p>
            <a:r>
              <a:rPr lang="en-US" sz="1200" u="none" strike="noStrike" kern="1200" baseline="0">
                <a:solidFill>
                  <a:schemeClr val="tx1"/>
                </a:solidFill>
                <a:ea typeface="+mn-ea"/>
                <a:cs typeface="+mn-cs"/>
              </a:rPr>
              <a:t>• Select patient type Me and press NEXT</a:t>
            </a:r>
          </a:p>
          <a:p>
            <a:r>
              <a:rPr lang="en-US" sz="1200" u="none" strike="noStrike" kern="1200" baseline="0">
                <a:solidFill>
                  <a:schemeClr val="tx1"/>
                </a:solidFill>
                <a:ea typeface="+mn-ea"/>
                <a:cs typeface="+mn-cs"/>
              </a:rPr>
              <a:t>• Enter any symptoms related text and/or upload photo for diagnosis and press NEXT/SKIP</a:t>
            </a:r>
          </a:p>
          <a:p>
            <a:r>
              <a:rPr lang="en-US" sz="1200" u="none" strike="noStrike" kern="1200" baseline="0">
                <a:solidFill>
                  <a:schemeClr val="tx1"/>
                </a:solidFill>
                <a:ea typeface="+mn-ea"/>
                <a:cs typeface="+mn-cs"/>
              </a:rPr>
              <a:t>• Tap Pay as you go</a:t>
            </a:r>
          </a:p>
          <a:p>
            <a:r>
              <a:rPr lang="en-US" sz="1200" u="none" strike="noStrike" kern="1200" baseline="0">
                <a:solidFill>
                  <a:schemeClr val="tx1"/>
                </a:solidFill>
                <a:ea typeface="+mn-ea"/>
                <a:cs typeface="+mn-cs"/>
              </a:rPr>
              <a:t>• Wait for a few seconds on ‘Checking connection’ screen. Press NEXT when the button turns green</a:t>
            </a:r>
          </a:p>
          <a:p>
            <a:r>
              <a:rPr lang="en-US" sz="1200" u="none" strike="noStrike" kern="1200" baseline="0">
                <a:solidFill>
                  <a:schemeClr val="tx1"/>
                </a:solidFill>
                <a:ea typeface="+mn-ea"/>
                <a:cs typeface="+mn-cs"/>
              </a:rPr>
              <a:t>• Select the consent form (a tick box)</a:t>
            </a:r>
          </a:p>
          <a:p>
            <a:r>
              <a:rPr lang="en-US" sz="1200" u="none" strike="noStrike" kern="1200" baseline="0">
                <a:solidFill>
                  <a:schemeClr val="tx1"/>
                </a:solidFill>
                <a:ea typeface="+mn-ea"/>
                <a:cs typeface="+mn-cs"/>
              </a:rPr>
              <a:t>• Tap on the Confirm button when its green</a:t>
            </a:r>
          </a:p>
          <a:p>
            <a:r>
              <a:rPr lang="en-US" sz="1200" u="none" strike="noStrike" kern="1200" baseline="0">
                <a:solidFill>
                  <a:schemeClr val="tx1"/>
                </a:solidFill>
                <a:ea typeface="+mn-ea"/>
                <a:cs typeface="+mn-cs"/>
              </a:rPr>
              <a:t>4 To see the Doctor’s Report tap on the My History tab on the screen to view the report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D1C1808-5F22-48E1-B674-18E3D955EA1D}" type="datetime1">
              <a:rPr lang="en-US" smtClean="0"/>
              <a:t>1/26/21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1C575A-FA3C-4170-BDE2-E20A38399392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/>
              <a:t>Download the Health at Hand app from Apple iTunes or Google Play Store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/>
              <a:t>Once launched, click on Login on the sign-up screen and </a:t>
            </a:r>
            <a:r>
              <a:rPr lang="en-US" sz="1600">
                <a:solidFill>
                  <a:srgbClr val="FF0000"/>
                </a:solidFill>
              </a:rPr>
              <a:t>enter your policy number to be able to access registration page  and create your login details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/>
              <a:t>To make a test video consultation, simply follow the following steps: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/>
              <a:t>Click See A Doctor Now on the app Home screen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/>
              <a:t>Select patient type Me and press NEXT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/>
              <a:t>Enter any symptoms related text and/or upload photo for diagnosis and press NEXT/SKIP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FF0000"/>
                </a:solidFill>
              </a:rPr>
              <a:t>Click on Pay as you go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/>
              <a:t>Wait for a few seconds on ‘Checking connection’ screen. Press NEXT when the button turns green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/>
              <a:t>Select the consent form (a tick box)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/>
              <a:t>Tap on the Confirm button when its green</a:t>
            </a:r>
          </a:p>
          <a:p>
            <a:endParaRPr lang="en-US"/>
          </a:p>
          <a:p>
            <a:pPr marL="342900" indent="-342900">
              <a:buFont typeface="+mj-lt"/>
              <a:buAutoNum type="arabicPeriod" startAt="4"/>
            </a:pPr>
            <a:r>
              <a:rPr lang="en-US" sz="1600"/>
              <a:t>To see the Doctor’s Report click on the My History tab on the screen to view the report</a:t>
            </a:r>
            <a:endParaRPr lang="en-GB" sz="1600"/>
          </a:p>
          <a:p>
            <a:endParaRPr lang="en-US" sz="1200" u="none" strike="noStrike" kern="1200" baseline="0">
              <a:solidFill>
                <a:schemeClr val="tx1"/>
              </a:solidFill>
              <a:ea typeface="+mn-ea"/>
              <a:cs typeface="+mn-cs"/>
            </a:endParaRPr>
          </a:p>
          <a:p>
            <a:endParaRPr lang="en-US" sz="1200" u="none" strike="noStrike" kern="1200" baseline="0">
              <a:solidFill>
                <a:schemeClr val="tx1"/>
              </a:solidFill>
              <a:ea typeface="+mn-ea"/>
              <a:cs typeface="+mn-cs"/>
            </a:endParaRPr>
          </a:p>
          <a:p>
            <a:endParaRPr lang="en-US" sz="1200" u="none" strike="noStrike" kern="1200" baseline="0">
              <a:solidFill>
                <a:schemeClr val="tx1"/>
              </a:solidFill>
              <a:ea typeface="+mn-ea"/>
              <a:cs typeface="+mn-cs"/>
            </a:endParaRPr>
          </a:p>
          <a:p>
            <a:endParaRPr lang="en-US" sz="1200" u="none" strike="noStrike" kern="1200" baseline="0">
              <a:solidFill>
                <a:schemeClr val="tx1"/>
              </a:solidFill>
              <a:ea typeface="+mn-ea"/>
              <a:cs typeface="+mn-cs"/>
            </a:endParaRPr>
          </a:p>
          <a:p>
            <a:endParaRPr lang="en-US" sz="1200" u="none" strike="noStrike" kern="1200" baseline="0">
              <a:solidFill>
                <a:schemeClr val="tx1"/>
              </a:solidFill>
              <a:ea typeface="+mn-ea"/>
              <a:cs typeface="+mn-cs"/>
            </a:endParaRPr>
          </a:p>
          <a:p>
            <a:endParaRPr lang="en-US" sz="1200" u="none" strike="noStrike" kern="1200" baseline="0">
              <a:solidFill>
                <a:schemeClr val="tx1"/>
              </a:solidFill>
              <a:ea typeface="+mn-ea"/>
              <a:cs typeface="+mn-cs"/>
            </a:endParaRPr>
          </a:p>
          <a:p>
            <a:r>
              <a:rPr lang="en-US" sz="1200" u="none" strike="noStrike" kern="1200" baseline="0">
                <a:solidFill>
                  <a:schemeClr val="tx1"/>
                </a:solidFill>
                <a:ea typeface="+mn-ea"/>
                <a:cs typeface="+mn-cs"/>
              </a:rPr>
              <a:t>Download the Health at Hand app from Apple iTunes or Google Play Store</a:t>
            </a:r>
          </a:p>
          <a:p>
            <a:r>
              <a:rPr lang="en-US" sz="1200" u="none" strike="noStrike" kern="1200" baseline="0">
                <a:solidFill>
                  <a:schemeClr val="tx1"/>
                </a:solidFill>
                <a:ea typeface="+mn-ea"/>
                <a:cs typeface="+mn-cs"/>
              </a:rPr>
              <a:t>2 Once launched, click on Login on the sign-up screen and enter the following login details</a:t>
            </a:r>
          </a:p>
          <a:p>
            <a:r>
              <a:rPr lang="en-GB" sz="1200" u="none" strike="noStrike" kern="1200" baseline="0">
                <a:solidFill>
                  <a:schemeClr val="tx1"/>
                </a:solidFill>
                <a:ea typeface="+mn-ea"/>
                <a:cs typeface="+mn-cs"/>
              </a:rPr>
              <a:t>Email: </a:t>
            </a:r>
            <a:r>
              <a:rPr lang="en-GB" sz="1200" u="none" strike="noStrike" kern="1200" baseline="0" err="1">
                <a:solidFill>
                  <a:schemeClr val="tx1"/>
                </a:solidFill>
                <a:ea typeface="+mn-ea"/>
                <a:cs typeface="+mn-cs"/>
              </a:rPr>
              <a:t>NEXtCARE@hah.com</a:t>
            </a:r>
            <a:endParaRPr lang="en-GB" sz="1200" u="none" strike="noStrike" kern="1200" baseline="0">
              <a:solidFill>
                <a:schemeClr val="tx1"/>
              </a:solidFill>
              <a:ea typeface="+mn-ea"/>
              <a:cs typeface="+mn-cs"/>
            </a:endParaRPr>
          </a:p>
          <a:p>
            <a:r>
              <a:rPr lang="en-GB" sz="1200" u="none" strike="noStrike" kern="1200" baseline="0">
                <a:solidFill>
                  <a:schemeClr val="tx1"/>
                </a:solidFill>
                <a:ea typeface="+mn-ea"/>
                <a:cs typeface="+mn-cs"/>
              </a:rPr>
              <a:t>Password: </a:t>
            </a:r>
            <a:r>
              <a:rPr lang="en-GB" sz="1200" u="none" strike="noStrike" kern="1200" baseline="0" err="1">
                <a:solidFill>
                  <a:schemeClr val="tx1"/>
                </a:solidFill>
                <a:ea typeface="+mn-ea"/>
                <a:cs typeface="+mn-cs"/>
              </a:rPr>
              <a:t>NEXtCARE@hah</a:t>
            </a:r>
            <a:endParaRPr lang="en-GB" sz="1200" u="none" strike="noStrike" kern="1200" baseline="0">
              <a:solidFill>
                <a:schemeClr val="tx1"/>
              </a:solidFill>
              <a:ea typeface="+mn-ea"/>
              <a:cs typeface="+mn-cs"/>
            </a:endParaRPr>
          </a:p>
          <a:p>
            <a:r>
              <a:rPr lang="en-US" sz="1200" u="none" strike="noStrike" kern="1200" baseline="0">
                <a:solidFill>
                  <a:schemeClr val="tx1"/>
                </a:solidFill>
                <a:ea typeface="+mn-ea"/>
                <a:cs typeface="+mn-cs"/>
              </a:rPr>
              <a:t>3 To make a test video consultation, simply follow the following steps:</a:t>
            </a:r>
          </a:p>
          <a:p>
            <a:r>
              <a:rPr lang="en-US" sz="1200" u="none" strike="noStrike" kern="1200" baseline="0">
                <a:solidFill>
                  <a:schemeClr val="tx1"/>
                </a:solidFill>
                <a:ea typeface="+mn-ea"/>
                <a:cs typeface="+mn-cs"/>
              </a:rPr>
              <a:t>• Tap See A Doctor Now on the app Home screen</a:t>
            </a:r>
          </a:p>
          <a:p>
            <a:r>
              <a:rPr lang="en-US" sz="1200" u="none" strike="noStrike" kern="1200" baseline="0">
                <a:solidFill>
                  <a:schemeClr val="tx1"/>
                </a:solidFill>
                <a:ea typeface="+mn-ea"/>
                <a:cs typeface="+mn-cs"/>
              </a:rPr>
              <a:t>• Select patient type Me and press NEXT</a:t>
            </a:r>
          </a:p>
          <a:p>
            <a:r>
              <a:rPr lang="en-US" sz="1200" u="none" strike="noStrike" kern="1200" baseline="0">
                <a:solidFill>
                  <a:schemeClr val="tx1"/>
                </a:solidFill>
                <a:ea typeface="+mn-ea"/>
                <a:cs typeface="+mn-cs"/>
              </a:rPr>
              <a:t>• Enter any symptoms related text and/or upload photo for diagnosis and press NEXT/SKIP</a:t>
            </a:r>
          </a:p>
          <a:p>
            <a:r>
              <a:rPr lang="en-US" sz="1200" u="none" strike="noStrike" kern="1200" baseline="0">
                <a:solidFill>
                  <a:schemeClr val="tx1"/>
                </a:solidFill>
                <a:ea typeface="+mn-ea"/>
                <a:cs typeface="+mn-cs"/>
              </a:rPr>
              <a:t>• Tap Pay as you go</a:t>
            </a:r>
          </a:p>
          <a:p>
            <a:r>
              <a:rPr lang="en-US" sz="1200" u="none" strike="noStrike" kern="1200" baseline="0">
                <a:solidFill>
                  <a:schemeClr val="tx1"/>
                </a:solidFill>
                <a:ea typeface="+mn-ea"/>
                <a:cs typeface="+mn-cs"/>
              </a:rPr>
              <a:t>• Wait for a few seconds on ‘Checking connection’ screen. Press NEXT when the button turns green</a:t>
            </a:r>
          </a:p>
          <a:p>
            <a:r>
              <a:rPr lang="en-US" sz="1200" u="none" strike="noStrike" kern="1200" baseline="0">
                <a:solidFill>
                  <a:schemeClr val="tx1"/>
                </a:solidFill>
                <a:ea typeface="+mn-ea"/>
                <a:cs typeface="+mn-cs"/>
              </a:rPr>
              <a:t>• Select the consent form (a tick box)</a:t>
            </a:r>
          </a:p>
          <a:p>
            <a:r>
              <a:rPr lang="en-US" sz="1200" u="none" strike="noStrike" kern="1200" baseline="0">
                <a:solidFill>
                  <a:schemeClr val="tx1"/>
                </a:solidFill>
                <a:ea typeface="+mn-ea"/>
                <a:cs typeface="+mn-cs"/>
              </a:rPr>
              <a:t>• Tap on the Confirm button when its green</a:t>
            </a:r>
          </a:p>
          <a:p>
            <a:r>
              <a:rPr lang="en-US" sz="1200" u="none" strike="noStrike" kern="1200" baseline="0">
                <a:solidFill>
                  <a:schemeClr val="tx1"/>
                </a:solidFill>
                <a:ea typeface="+mn-ea"/>
                <a:cs typeface="+mn-cs"/>
              </a:rPr>
              <a:t>4 To see the Doctor’s Report tap on the My History tab on the screen to view the report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65816D1-11B2-43B4-BBDE-62885F0E1156}" type="datetime1">
              <a:rPr lang="en-US" smtClean="0"/>
              <a:t>1/26/21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1C575A-FA3C-4170-BDE2-E20A38399392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/>
              <a:t>Download the Health at Hand app from Apple iTunes or Google Play Store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/>
              <a:t>Once launched, click on Login on the sign-up screen and </a:t>
            </a:r>
            <a:r>
              <a:rPr lang="en-US" sz="1600">
                <a:solidFill>
                  <a:srgbClr val="FF0000"/>
                </a:solidFill>
              </a:rPr>
              <a:t>enter your policy number to be able to access registration page  and create your login details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/>
              <a:t>To make a test video consultation, simply follow the following steps: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/>
              <a:t>Click See A Doctor Now on the app Home screen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/>
              <a:t>Select patient type Me and press NEXT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/>
              <a:t>Enter any symptoms related text and/or upload photo for diagnosis and press NEXT/SKIP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FF0000"/>
                </a:solidFill>
              </a:rPr>
              <a:t>Click on Pay as you go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/>
              <a:t>Wait for a few seconds on ‘Checking connection’ screen. Press NEXT when the button turns green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/>
              <a:t>Select the consent form (a tick box)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/>
              <a:t>Tap on the Confirm button when its green</a:t>
            </a:r>
          </a:p>
          <a:p>
            <a:endParaRPr lang="en-US"/>
          </a:p>
          <a:p>
            <a:pPr marL="342900" indent="-342900">
              <a:buFont typeface="+mj-lt"/>
              <a:buAutoNum type="arabicPeriod" startAt="4"/>
            </a:pPr>
            <a:r>
              <a:rPr lang="en-US" sz="1600"/>
              <a:t>To see the Doctor’s Report click on the My History tab on the screen to view the report</a:t>
            </a:r>
            <a:endParaRPr lang="en-GB" sz="1600"/>
          </a:p>
          <a:p>
            <a:endParaRPr lang="en-US" sz="1200" u="none" strike="noStrike" kern="1200" baseline="0">
              <a:solidFill>
                <a:schemeClr val="tx1"/>
              </a:solidFill>
              <a:ea typeface="+mn-ea"/>
              <a:cs typeface="+mn-cs"/>
            </a:endParaRPr>
          </a:p>
          <a:p>
            <a:endParaRPr lang="en-US" sz="1200" u="none" strike="noStrike" kern="1200" baseline="0">
              <a:solidFill>
                <a:schemeClr val="tx1"/>
              </a:solidFill>
              <a:ea typeface="+mn-ea"/>
              <a:cs typeface="+mn-cs"/>
            </a:endParaRPr>
          </a:p>
          <a:p>
            <a:endParaRPr lang="en-US" sz="1200" u="none" strike="noStrike" kern="1200" baseline="0">
              <a:solidFill>
                <a:schemeClr val="tx1"/>
              </a:solidFill>
              <a:ea typeface="+mn-ea"/>
              <a:cs typeface="+mn-cs"/>
            </a:endParaRPr>
          </a:p>
          <a:p>
            <a:endParaRPr lang="en-US" sz="1200" u="none" strike="noStrike" kern="1200" baseline="0">
              <a:solidFill>
                <a:schemeClr val="tx1"/>
              </a:solidFill>
              <a:ea typeface="+mn-ea"/>
              <a:cs typeface="+mn-cs"/>
            </a:endParaRPr>
          </a:p>
          <a:p>
            <a:endParaRPr lang="en-US" sz="1200" u="none" strike="noStrike" kern="1200" baseline="0">
              <a:solidFill>
                <a:schemeClr val="tx1"/>
              </a:solidFill>
              <a:ea typeface="+mn-ea"/>
              <a:cs typeface="+mn-cs"/>
            </a:endParaRPr>
          </a:p>
          <a:p>
            <a:endParaRPr lang="en-US" sz="1200" u="none" strike="noStrike" kern="1200" baseline="0">
              <a:solidFill>
                <a:schemeClr val="tx1"/>
              </a:solidFill>
              <a:ea typeface="+mn-ea"/>
              <a:cs typeface="+mn-cs"/>
            </a:endParaRPr>
          </a:p>
          <a:p>
            <a:r>
              <a:rPr lang="en-US" sz="1200" u="none" strike="noStrike" kern="1200" baseline="0">
                <a:solidFill>
                  <a:schemeClr val="tx1"/>
                </a:solidFill>
                <a:ea typeface="+mn-ea"/>
                <a:cs typeface="+mn-cs"/>
              </a:rPr>
              <a:t>Download the Health at Hand app from Apple iTunes or Google Play Store</a:t>
            </a:r>
          </a:p>
          <a:p>
            <a:r>
              <a:rPr lang="en-US" sz="1200" u="none" strike="noStrike" kern="1200" baseline="0">
                <a:solidFill>
                  <a:schemeClr val="tx1"/>
                </a:solidFill>
                <a:ea typeface="+mn-ea"/>
                <a:cs typeface="+mn-cs"/>
              </a:rPr>
              <a:t>2 Once launched, click on Login on the sign-up screen and enter the following login details</a:t>
            </a:r>
          </a:p>
          <a:p>
            <a:r>
              <a:rPr lang="en-GB" sz="1200" u="none" strike="noStrike" kern="1200" baseline="0">
                <a:solidFill>
                  <a:schemeClr val="tx1"/>
                </a:solidFill>
                <a:ea typeface="+mn-ea"/>
                <a:cs typeface="+mn-cs"/>
              </a:rPr>
              <a:t>Email: </a:t>
            </a:r>
            <a:r>
              <a:rPr lang="en-GB" sz="1200" u="none" strike="noStrike" kern="1200" baseline="0" err="1">
                <a:solidFill>
                  <a:schemeClr val="tx1"/>
                </a:solidFill>
                <a:ea typeface="+mn-ea"/>
                <a:cs typeface="+mn-cs"/>
              </a:rPr>
              <a:t>NEXtCARE@hah.com</a:t>
            </a:r>
            <a:endParaRPr lang="en-GB" sz="1200" u="none" strike="noStrike" kern="1200" baseline="0">
              <a:solidFill>
                <a:schemeClr val="tx1"/>
              </a:solidFill>
              <a:ea typeface="+mn-ea"/>
              <a:cs typeface="+mn-cs"/>
            </a:endParaRPr>
          </a:p>
          <a:p>
            <a:r>
              <a:rPr lang="en-GB" sz="1200" u="none" strike="noStrike" kern="1200" baseline="0">
                <a:solidFill>
                  <a:schemeClr val="tx1"/>
                </a:solidFill>
                <a:ea typeface="+mn-ea"/>
                <a:cs typeface="+mn-cs"/>
              </a:rPr>
              <a:t>Password: </a:t>
            </a:r>
            <a:r>
              <a:rPr lang="en-GB" sz="1200" u="none" strike="noStrike" kern="1200" baseline="0" err="1">
                <a:solidFill>
                  <a:schemeClr val="tx1"/>
                </a:solidFill>
                <a:ea typeface="+mn-ea"/>
                <a:cs typeface="+mn-cs"/>
              </a:rPr>
              <a:t>NEXtCARE@hah</a:t>
            </a:r>
            <a:endParaRPr lang="en-GB" sz="1200" u="none" strike="noStrike" kern="1200" baseline="0">
              <a:solidFill>
                <a:schemeClr val="tx1"/>
              </a:solidFill>
              <a:ea typeface="+mn-ea"/>
              <a:cs typeface="+mn-cs"/>
            </a:endParaRPr>
          </a:p>
          <a:p>
            <a:r>
              <a:rPr lang="en-US" sz="1200" u="none" strike="noStrike" kern="1200" baseline="0">
                <a:solidFill>
                  <a:schemeClr val="tx1"/>
                </a:solidFill>
                <a:ea typeface="+mn-ea"/>
                <a:cs typeface="+mn-cs"/>
              </a:rPr>
              <a:t>3 To make a test video consultation, simply follow the following steps:</a:t>
            </a:r>
          </a:p>
          <a:p>
            <a:r>
              <a:rPr lang="en-US" sz="1200" u="none" strike="noStrike" kern="1200" baseline="0">
                <a:solidFill>
                  <a:schemeClr val="tx1"/>
                </a:solidFill>
                <a:ea typeface="+mn-ea"/>
                <a:cs typeface="+mn-cs"/>
              </a:rPr>
              <a:t>• Tap See A Doctor Now on the app Home screen</a:t>
            </a:r>
          </a:p>
          <a:p>
            <a:r>
              <a:rPr lang="en-US" sz="1200" u="none" strike="noStrike" kern="1200" baseline="0">
                <a:solidFill>
                  <a:schemeClr val="tx1"/>
                </a:solidFill>
                <a:ea typeface="+mn-ea"/>
                <a:cs typeface="+mn-cs"/>
              </a:rPr>
              <a:t>• Select patient type Me and press NEXT</a:t>
            </a:r>
          </a:p>
          <a:p>
            <a:r>
              <a:rPr lang="en-US" sz="1200" u="none" strike="noStrike" kern="1200" baseline="0">
                <a:solidFill>
                  <a:schemeClr val="tx1"/>
                </a:solidFill>
                <a:ea typeface="+mn-ea"/>
                <a:cs typeface="+mn-cs"/>
              </a:rPr>
              <a:t>• Enter any symptoms related text and/or upload photo for diagnosis and press NEXT/SKIP</a:t>
            </a:r>
          </a:p>
          <a:p>
            <a:r>
              <a:rPr lang="en-US" sz="1200" u="none" strike="noStrike" kern="1200" baseline="0">
                <a:solidFill>
                  <a:schemeClr val="tx1"/>
                </a:solidFill>
                <a:ea typeface="+mn-ea"/>
                <a:cs typeface="+mn-cs"/>
              </a:rPr>
              <a:t>• Tap Pay as you go</a:t>
            </a:r>
          </a:p>
          <a:p>
            <a:r>
              <a:rPr lang="en-US" sz="1200" u="none" strike="noStrike" kern="1200" baseline="0">
                <a:solidFill>
                  <a:schemeClr val="tx1"/>
                </a:solidFill>
                <a:ea typeface="+mn-ea"/>
                <a:cs typeface="+mn-cs"/>
              </a:rPr>
              <a:t>• Wait for a few seconds on ‘Checking connection’ screen. Press NEXT when the button turns green</a:t>
            </a:r>
          </a:p>
          <a:p>
            <a:r>
              <a:rPr lang="en-US" sz="1200" u="none" strike="noStrike" kern="1200" baseline="0">
                <a:solidFill>
                  <a:schemeClr val="tx1"/>
                </a:solidFill>
                <a:ea typeface="+mn-ea"/>
                <a:cs typeface="+mn-cs"/>
              </a:rPr>
              <a:t>• Select the consent form (a tick box)</a:t>
            </a:r>
          </a:p>
          <a:p>
            <a:r>
              <a:rPr lang="en-US" sz="1200" u="none" strike="noStrike" kern="1200" baseline="0">
                <a:solidFill>
                  <a:schemeClr val="tx1"/>
                </a:solidFill>
                <a:ea typeface="+mn-ea"/>
                <a:cs typeface="+mn-cs"/>
              </a:rPr>
              <a:t>• Tap on the Confirm button when its green</a:t>
            </a:r>
          </a:p>
          <a:p>
            <a:r>
              <a:rPr lang="en-US" sz="1200" u="none" strike="noStrike" kern="1200" baseline="0">
                <a:solidFill>
                  <a:schemeClr val="tx1"/>
                </a:solidFill>
                <a:ea typeface="+mn-ea"/>
                <a:cs typeface="+mn-cs"/>
              </a:rPr>
              <a:t>4 To see the Doctor’s Report tap on the My History tab on the screen to view the report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E76ABD2-A952-4EAC-8863-440F426FBDEC}" type="datetime1">
              <a:rPr lang="en-US" smtClean="0"/>
              <a:t>1/26/21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1C575A-FA3C-4170-BDE2-E20A38399392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>
                <a:cs typeface="Calibri" panose="020F0502020204030204"/>
              </a:rPr>
              <a:t>Overview of how to use the app </a:t>
            </a:r>
          </a:p>
          <a:p>
            <a:endParaRPr lang="en-GB">
              <a:cs typeface="Calibri" panose="020F0502020204030204"/>
            </a:endParaRPr>
          </a:p>
          <a:p>
            <a:r>
              <a:rPr lang="en-GB">
                <a:cs typeface="Calibri" panose="020F0502020204030204"/>
              </a:rPr>
              <a:t>Conduct the live demo here NEED TO COMPLETE PROTOTYPE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A67C233-BDF9-43EF-9DE6-5DFE95B92462}" type="datetime1">
              <a:rPr lang="en-US" smtClean="0"/>
              <a:t>1/26/21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1C575A-FA3C-4170-BDE2-E20A38399392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72F87CF-21C3-42C2-B08D-FF23FA1F864A}" type="datetime1">
              <a:rPr lang="en-US" smtClean="0"/>
              <a:t>1/26/21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C575A-FA3C-4170-BDE2-E20A3839939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787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Insert </a:t>
            </a:r>
            <a:r>
              <a:rPr lang="en-US" dirty="0" err="1">
                <a:cs typeface="Calibri"/>
              </a:rPr>
              <a:t>Dr.s</a:t>
            </a:r>
            <a:r>
              <a:rPr lang="en-US" dirty="0">
                <a:cs typeface="Calibri"/>
              </a:rPr>
              <a:t> photos with titles etc.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F136B32-2585-C34E-8BA7-3F2226614E6F}" type="datetime1">
              <a:rPr lang="en-US" smtClean="0"/>
              <a:t>1/26/21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C575A-FA3C-4170-BDE2-E20A3839939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23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Key points: </a:t>
            </a:r>
          </a:p>
          <a:p>
            <a:endParaRPr lang="en-US"/>
          </a:p>
          <a:p>
            <a:pPr marL="171450" indent="-171450">
              <a:buFontTx/>
              <a:buChar char="-"/>
            </a:pPr>
            <a:r>
              <a:rPr lang="en-US"/>
              <a:t>First telehealth provider fully licensed by the DHA in the MENA region </a:t>
            </a:r>
          </a:p>
          <a:p>
            <a:pPr marL="171450" indent="-171450">
              <a:buFontTx/>
              <a:buChar char="-"/>
            </a:pPr>
            <a:r>
              <a:rPr lang="en-US"/>
              <a:t>We are totally independent from any medical facilities and focus on ethical care – no commissions for us doctors hence no unnecessary tests and medicine prescriptions which is actually one of the core components of what we are about </a:t>
            </a:r>
          </a:p>
          <a:p>
            <a:pPr marL="171450" indent="-171450">
              <a:buFontTx/>
              <a:buChar char="-"/>
            </a:pPr>
            <a:r>
              <a:rPr lang="en-US"/>
              <a:t>With our app, you will have access to any of our highly qualified doctors through a video consultation on the app</a:t>
            </a:r>
          </a:p>
          <a:p>
            <a:pPr marL="171450" indent="-171450">
              <a:buFontTx/>
              <a:buChar char="-"/>
            </a:pPr>
            <a:r>
              <a:rPr lang="en-US"/>
              <a:t>Medicine delivery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11CA238-CB26-486C-8B47-44400DB68B6A}" type="datetime1">
              <a:rPr lang="en-US" smtClean="0"/>
              <a:t>1/26/21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C575A-FA3C-4170-BDE2-E20A38399392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 panose="020F0502020204030204"/>
              </a:rPr>
              <a:t>What does a consultation entail? See a doctor, discuss your symptoms, get advice, and sometimes medications. </a:t>
            </a:r>
          </a:p>
          <a:p>
            <a:endParaRPr lang="en-US">
              <a:cs typeface="Calibri" panose="020F0502020204030204"/>
            </a:endParaRPr>
          </a:p>
          <a:p>
            <a:r>
              <a:rPr lang="en-US">
                <a:cs typeface="Calibri" panose="020F0502020204030204"/>
              </a:rPr>
              <a:t>We take it further, we can have your medicines delivered to your doorstep within </a:t>
            </a:r>
            <a:r>
              <a:rPr lang="en-US" err="1">
                <a:cs typeface="Calibri" panose="020F0502020204030204"/>
              </a:rPr>
              <a:t>dubai</a:t>
            </a:r>
            <a:r>
              <a:rPr lang="en-US">
                <a:cs typeface="Calibri" panose="020F0502020204030204"/>
              </a:rPr>
              <a:t>, we also provide you with a detailed medical report and all these services are fully covered for you without any copays </a:t>
            </a:r>
          </a:p>
          <a:p>
            <a:endParaRPr lang="en-US">
              <a:cs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lianz Neo Regular" panose="020B0504020203020204" pitchFamily="34" charset="77"/>
                <a:ea typeface="+mn-ea"/>
                <a:cs typeface="Calibri" panose="020F0502020204030204"/>
              </a:rPr>
              <a:t>Focus: opening times, multiple languages, medication delivery, no copays.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lianz Neo Regular" panose="020B0504020203020204" pitchFamily="34" charset="77"/>
              <a:ea typeface="+mn-ea"/>
              <a:cs typeface="Calibri" panose="020F0502020204030204"/>
            </a:endParaRPr>
          </a:p>
          <a:p>
            <a:endParaRPr lang="en-US">
              <a:cs typeface="Calibri" panose="020F0502020204030204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D575BF2-C268-418B-95E6-3D8324CA1B43}" type="datetime1">
              <a:rPr lang="en-US" smtClean="0"/>
              <a:t>1/26/21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C575A-FA3C-4170-BDE2-E20A38399392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err="1">
                <a:cs typeface="Calibri" panose="020F0502020204030204"/>
              </a:rPr>
              <a:t>Examples</a:t>
            </a:r>
            <a:r>
              <a:rPr lang="fr-FR">
                <a:cs typeface="Calibri" panose="020F0502020204030204"/>
              </a:rPr>
              <a:t>: </a:t>
            </a:r>
          </a:p>
          <a:p>
            <a:endParaRPr lang="fr-FR">
              <a:cs typeface="Calibri" panose="020F0502020204030204"/>
            </a:endParaRPr>
          </a:p>
          <a:p>
            <a:r>
              <a:rPr lang="fr-FR" err="1">
                <a:cs typeface="Calibri" panose="020F0502020204030204"/>
              </a:rPr>
              <a:t>Advice</a:t>
            </a:r>
            <a:r>
              <a:rPr lang="fr-FR">
                <a:cs typeface="Calibri" panose="020F0502020204030204"/>
              </a:rPr>
              <a:t> </a:t>
            </a:r>
          </a:p>
          <a:p>
            <a:endParaRPr lang="fr-FR">
              <a:cs typeface="Calibri" panose="020F050202020403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F3CE7-ED39-4DCA-B997-3091546AA5B2}" type="slidenum">
              <a:rPr lang="de-DE" smtClean="0"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scenario: you’re at work, begin to feel sick, and you think you might need a doctor’s attention… what do you do? Take some time off, call the clinic for an appt or do a walk in, traffic, wait at the clinic, </a:t>
            </a:r>
            <a:r>
              <a:rPr lang="en-US" err="1"/>
              <a:t>etc</a:t>
            </a:r>
            <a:r>
              <a:rPr lang="en-US"/>
              <a:t> </a:t>
            </a:r>
          </a:p>
          <a:p>
            <a:endParaRPr lang="en-US"/>
          </a:p>
          <a:p>
            <a:r>
              <a:rPr lang="en-US"/>
              <a:t>Talk about my nieces and nephews… advice, second opinions, </a:t>
            </a:r>
            <a:r>
              <a:rPr lang="en-US" err="1"/>
              <a:t>etc</a:t>
            </a:r>
            <a:r>
              <a:rPr lang="en-US"/>
              <a:t> </a:t>
            </a:r>
          </a:p>
          <a:p>
            <a:endParaRPr lang="en-US"/>
          </a:p>
          <a:p>
            <a:r>
              <a:rPr lang="en-US"/>
              <a:t>You never have to self medicate again – what you think might be a simple headache might not be.. Let us help you through all of your symptoms no matter how small or insignificant it may appear..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784A440-E6ED-4511-9167-F8169D7E52AD}" type="datetime1">
              <a:rPr lang="en-US" smtClean="0"/>
              <a:t>1/26/21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C575A-FA3C-4170-BDE2-E20A38399392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How do you begin to enjoy the benefits of an easy and stress-free consultation with a doctor?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1821C95-67DE-4F69-BF2E-A5D17B59CB53}" type="datetime1">
              <a:rPr lang="en-US" smtClean="0"/>
              <a:t>1/26/21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C575A-FA3C-4170-BDE2-E20A38399392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/>
              <a:t>Download the Health at Hand app from Apple iTunes or Google Play Store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/>
              <a:t>Once launched, click on Login on the sign-up screen and </a:t>
            </a:r>
            <a:r>
              <a:rPr lang="en-US" sz="1600">
                <a:solidFill>
                  <a:srgbClr val="FF0000"/>
                </a:solidFill>
              </a:rPr>
              <a:t>enter your policy number to be able to access registration page  and create your login details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/>
              <a:t>To make a test video consultation, simply follow the following steps: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/>
              <a:t>Click See A Doctor Now on the app Home screen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/>
              <a:t>Select patient type Me and press NEXT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/>
              <a:t>Enter any symptoms related text and/or upload photo for diagnosis and press NEXT/SKIP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FF0000"/>
                </a:solidFill>
              </a:rPr>
              <a:t>Click on Pay as you go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/>
              <a:t>Wait for a few seconds on ‘Checking connection’ screen. Press NEXT when the button turns green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/>
              <a:t>Select the consent form (a tick box)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/>
              <a:t>Tap on the Confirm button when its green</a:t>
            </a:r>
          </a:p>
          <a:p>
            <a:endParaRPr lang="en-US"/>
          </a:p>
          <a:p>
            <a:pPr marL="342900" indent="-342900">
              <a:buFont typeface="+mj-lt"/>
              <a:buAutoNum type="arabicPeriod" startAt="4"/>
            </a:pPr>
            <a:r>
              <a:rPr lang="en-US" sz="1600"/>
              <a:t>To see the Doctor’s Report click on the My History tab on the screen to view the report</a:t>
            </a:r>
            <a:endParaRPr lang="en-GB" sz="1600"/>
          </a:p>
          <a:p>
            <a:endParaRPr lang="en-US" sz="1200" u="none" strike="noStrike" kern="1200" baseline="0">
              <a:solidFill>
                <a:schemeClr val="tx1"/>
              </a:solidFill>
              <a:ea typeface="+mn-ea"/>
              <a:cs typeface="+mn-cs"/>
            </a:endParaRPr>
          </a:p>
          <a:p>
            <a:endParaRPr lang="en-US" sz="1200" u="none" strike="noStrike" kern="1200" baseline="0">
              <a:solidFill>
                <a:schemeClr val="tx1"/>
              </a:solidFill>
              <a:ea typeface="+mn-ea"/>
              <a:cs typeface="+mn-cs"/>
            </a:endParaRPr>
          </a:p>
          <a:p>
            <a:endParaRPr lang="en-US" sz="1200" u="none" strike="noStrike" kern="1200" baseline="0">
              <a:solidFill>
                <a:schemeClr val="tx1"/>
              </a:solidFill>
              <a:ea typeface="+mn-ea"/>
              <a:cs typeface="+mn-cs"/>
            </a:endParaRPr>
          </a:p>
          <a:p>
            <a:endParaRPr lang="en-US" sz="1200" u="none" strike="noStrike" kern="1200" baseline="0">
              <a:solidFill>
                <a:schemeClr val="tx1"/>
              </a:solidFill>
              <a:ea typeface="+mn-ea"/>
              <a:cs typeface="+mn-cs"/>
            </a:endParaRPr>
          </a:p>
          <a:p>
            <a:endParaRPr lang="en-US" sz="1200" u="none" strike="noStrike" kern="1200" baseline="0">
              <a:solidFill>
                <a:schemeClr val="tx1"/>
              </a:solidFill>
              <a:ea typeface="+mn-ea"/>
              <a:cs typeface="+mn-cs"/>
            </a:endParaRPr>
          </a:p>
          <a:p>
            <a:endParaRPr lang="en-US" sz="1200" u="none" strike="noStrike" kern="1200" baseline="0">
              <a:solidFill>
                <a:schemeClr val="tx1"/>
              </a:solidFill>
              <a:ea typeface="+mn-ea"/>
              <a:cs typeface="+mn-cs"/>
            </a:endParaRPr>
          </a:p>
          <a:p>
            <a:r>
              <a:rPr lang="en-US" sz="1200" u="none" strike="noStrike" kern="1200" baseline="0">
                <a:solidFill>
                  <a:schemeClr val="tx1"/>
                </a:solidFill>
                <a:ea typeface="+mn-ea"/>
                <a:cs typeface="+mn-cs"/>
              </a:rPr>
              <a:t>Download the Health at Hand app from Apple iTunes or Google Play Store</a:t>
            </a:r>
          </a:p>
          <a:p>
            <a:r>
              <a:rPr lang="en-US" sz="1200" u="none" strike="noStrike" kern="1200" baseline="0">
                <a:solidFill>
                  <a:schemeClr val="tx1"/>
                </a:solidFill>
                <a:ea typeface="+mn-ea"/>
                <a:cs typeface="+mn-cs"/>
              </a:rPr>
              <a:t>2 Once launched, click on Login on the sign-up screen and enter the following login details</a:t>
            </a:r>
          </a:p>
          <a:p>
            <a:r>
              <a:rPr lang="en-GB" sz="1200" u="none" strike="noStrike" kern="1200" baseline="0">
                <a:solidFill>
                  <a:schemeClr val="tx1"/>
                </a:solidFill>
                <a:ea typeface="+mn-ea"/>
                <a:cs typeface="+mn-cs"/>
              </a:rPr>
              <a:t>Email: </a:t>
            </a:r>
            <a:r>
              <a:rPr lang="en-GB" sz="1200" u="none" strike="noStrike" kern="1200" baseline="0" err="1">
                <a:solidFill>
                  <a:schemeClr val="tx1"/>
                </a:solidFill>
                <a:ea typeface="+mn-ea"/>
                <a:cs typeface="+mn-cs"/>
              </a:rPr>
              <a:t>NEXtCARE@hah.com</a:t>
            </a:r>
            <a:endParaRPr lang="en-GB" sz="1200" u="none" strike="noStrike" kern="1200" baseline="0">
              <a:solidFill>
                <a:schemeClr val="tx1"/>
              </a:solidFill>
              <a:ea typeface="+mn-ea"/>
              <a:cs typeface="+mn-cs"/>
            </a:endParaRPr>
          </a:p>
          <a:p>
            <a:r>
              <a:rPr lang="en-GB" sz="1200" u="none" strike="noStrike" kern="1200" baseline="0">
                <a:solidFill>
                  <a:schemeClr val="tx1"/>
                </a:solidFill>
                <a:ea typeface="+mn-ea"/>
                <a:cs typeface="+mn-cs"/>
              </a:rPr>
              <a:t>Password: </a:t>
            </a:r>
            <a:r>
              <a:rPr lang="en-GB" sz="1200" u="none" strike="noStrike" kern="1200" baseline="0" err="1">
                <a:solidFill>
                  <a:schemeClr val="tx1"/>
                </a:solidFill>
                <a:ea typeface="+mn-ea"/>
                <a:cs typeface="+mn-cs"/>
              </a:rPr>
              <a:t>NEXtCARE@hah</a:t>
            </a:r>
            <a:endParaRPr lang="en-GB" sz="1200" u="none" strike="noStrike" kern="1200" baseline="0">
              <a:solidFill>
                <a:schemeClr val="tx1"/>
              </a:solidFill>
              <a:ea typeface="+mn-ea"/>
              <a:cs typeface="+mn-cs"/>
            </a:endParaRPr>
          </a:p>
          <a:p>
            <a:r>
              <a:rPr lang="en-US" sz="1200" u="none" strike="noStrike" kern="1200" baseline="0">
                <a:solidFill>
                  <a:schemeClr val="tx1"/>
                </a:solidFill>
                <a:ea typeface="+mn-ea"/>
                <a:cs typeface="+mn-cs"/>
              </a:rPr>
              <a:t>3 To make a test video consultation, simply follow the following steps:</a:t>
            </a:r>
          </a:p>
          <a:p>
            <a:r>
              <a:rPr lang="en-US" sz="1200" u="none" strike="noStrike" kern="1200" baseline="0">
                <a:solidFill>
                  <a:schemeClr val="tx1"/>
                </a:solidFill>
                <a:ea typeface="+mn-ea"/>
                <a:cs typeface="+mn-cs"/>
              </a:rPr>
              <a:t>• Tap See A Doctor Now on the app Home screen</a:t>
            </a:r>
          </a:p>
          <a:p>
            <a:r>
              <a:rPr lang="en-US" sz="1200" u="none" strike="noStrike" kern="1200" baseline="0">
                <a:solidFill>
                  <a:schemeClr val="tx1"/>
                </a:solidFill>
                <a:ea typeface="+mn-ea"/>
                <a:cs typeface="+mn-cs"/>
              </a:rPr>
              <a:t>• Select patient type Me and press NEXT</a:t>
            </a:r>
          </a:p>
          <a:p>
            <a:r>
              <a:rPr lang="en-US" sz="1200" u="none" strike="noStrike" kern="1200" baseline="0">
                <a:solidFill>
                  <a:schemeClr val="tx1"/>
                </a:solidFill>
                <a:ea typeface="+mn-ea"/>
                <a:cs typeface="+mn-cs"/>
              </a:rPr>
              <a:t>• Enter any symptoms related text and/or upload photo for diagnosis and press NEXT/SKIP</a:t>
            </a:r>
          </a:p>
          <a:p>
            <a:r>
              <a:rPr lang="en-US" sz="1200" u="none" strike="noStrike" kern="1200" baseline="0">
                <a:solidFill>
                  <a:schemeClr val="tx1"/>
                </a:solidFill>
                <a:ea typeface="+mn-ea"/>
                <a:cs typeface="+mn-cs"/>
              </a:rPr>
              <a:t>• Tap Pay as you go</a:t>
            </a:r>
          </a:p>
          <a:p>
            <a:r>
              <a:rPr lang="en-US" sz="1200" u="none" strike="noStrike" kern="1200" baseline="0">
                <a:solidFill>
                  <a:schemeClr val="tx1"/>
                </a:solidFill>
                <a:ea typeface="+mn-ea"/>
                <a:cs typeface="+mn-cs"/>
              </a:rPr>
              <a:t>• Wait for a few seconds on ‘Checking connection’ screen. Press NEXT when the button turns green</a:t>
            </a:r>
          </a:p>
          <a:p>
            <a:r>
              <a:rPr lang="en-US" sz="1200" u="none" strike="noStrike" kern="1200" baseline="0">
                <a:solidFill>
                  <a:schemeClr val="tx1"/>
                </a:solidFill>
                <a:ea typeface="+mn-ea"/>
                <a:cs typeface="+mn-cs"/>
              </a:rPr>
              <a:t>• Select the consent form (a tick box)</a:t>
            </a:r>
          </a:p>
          <a:p>
            <a:r>
              <a:rPr lang="en-US" sz="1200" u="none" strike="noStrike" kern="1200" baseline="0">
                <a:solidFill>
                  <a:schemeClr val="tx1"/>
                </a:solidFill>
                <a:ea typeface="+mn-ea"/>
                <a:cs typeface="+mn-cs"/>
              </a:rPr>
              <a:t>• Tap on the Confirm button when its green</a:t>
            </a:r>
          </a:p>
          <a:p>
            <a:r>
              <a:rPr lang="en-US" sz="1200" u="none" strike="noStrike" kern="1200" baseline="0">
                <a:solidFill>
                  <a:schemeClr val="tx1"/>
                </a:solidFill>
                <a:ea typeface="+mn-ea"/>
                <a:cs typeface="+mn-cs"/>
              </a:rPr>
              <a:t>4 To see the Doctor’s Report tap on the My History tab on the screen to view the report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78133DC-C363-4788-A915-F2D9722DE2FA}" type="datetime1">
              <a:rPr lang="en-US" smtClean="0"/>
              <a:t>1/26/21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1C575A-FA3C-4170-BDE2-E20A38399392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/>
              <a:t>Recommend they use their personal email addresses – blocked work email addresses </a:t>
            </a:r>
          </a:p>
          <a:p>
            <a:pPr marL="342900" indent="-342900">
              <a:buFont typeface="+mj-lt"/>
              <a:buAutoNum type="arabicPeriod"/>
            </a:pPr>
            <a:endParaRPr lang="en-US" sz="1600"/>
          </a:p>
          <a:p>
            <a:pPr marL="342900" indent="-342900">
              <a:buFont typeface="+mj-lt"/>
              <a:buAutoNum type="arabicPeriod"/>
            </a:pPr>
            <a:endParaRPr lang="en-US" sz="1600"/>
          </a:p>
          <a:p>
            <a:pPr marL="342900" indent="-342900">
              <a:buFont typeface="+mj-lt"/>
              <a:buAutoNum type="arabicPeriod"/>
            </a:pPr>
            <a:endParaRPr lang="en-US" sz="1600"/>
          </a:p>
          <a:p>
            <a:pPr marL="342900" indent="-342900">
              <a:buFont typeface="+mj-lt"/>
              <a:buAutoNum type="arabicPeriod"/>
            </a:pPr>
            <a:r>
              <a:rPr lang="en-US" sz="1600"/>
              <a:t>Download the Health at Hand app from Apple iTunes or Google Play Store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/>
              <a:t>Once launched, click on Login on the sign-up screen and </a:t>
            </a:r>
            <a:r>
              <a:rPr lang="en-US" sz="1600">
                <a:solidFill>
                  <a:srgbClr val="FF0000"/>
                </a:solidFill>
              </a:rPr>
              <a:t>enter your policy number to be able to access registration page  and create your login details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/>
              <a:t>To make a test video consultation, simply follow the following steps: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/>
              <a:t>Click See A Doctor Now on the app Home screen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/>
              <a:t>Select patient type Me and press NEXT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/>
              <a:t>Enter any symptoms related text and/or upload photo for diagnosis and press NEXT/SKIP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FF0000"/>
                </a:solidFill>
              </a:rPr>
              <a:t>Click on Pay as you go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/>
              <a:t>Wait for a few seconds on ‘Checking connection’ screen. Press NEXT when the button turns green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/>
              <a:t>Select the consent form (a tick box)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/>
              <a:t>Tap on the Confirm button when its green</a:t>
            </a:r>
          </a:p>
          <a:p>
            <a:endParaRPr lang="en-US"/>
          </a:p>
          <a:p>
            <a:pPr marL="342900" indent="-342900">
              <a:buFont typeface="+mj-lt"/>
              <a:buAutoNum type="arabicPeriod" startAt="4"/>
            </a:pPr>
            <a:r>
              <a:rPr lang="en-US" sz="1600"/>
              <a:t>To see the Doctor’s Report click on the My History tab on the screen to view the report</a:t>
            </a:r>
            <a:endParaRPr lang="en-GB" sz="1600"/>
          </a:p>
          <a:p>
            <a:endParaRPr lang="en-US" sz="1200" u="none" strike="noStrike" kern="1200" baseline="0">
              <a:solidFill>
                <a:schemeClr val="tx1"/>
              </a:solidFill>
              <a:ea typeface="+mn-ea"/>
              <a:cs typeface="+mn-cs"/>
            </a:endParaRPr>
          </a:p>
          <a:p>
            <a:endParaRPr lang="en-US" sz="1200" u="none" strike="noStrike" kern="1200" baseline="0">
              <a:solidFill>
                <a:schemeClr val="tx1"/>
              </a:solidFill>
              <a:ea typeface="+mn-ea"/>
              <a:cs typeface="+mn-cs"/>
            </a:endParaRPr>
          </a:p>
          <a:p>
            <a:endParaRPr lang="en-US" sz="1200" u="none" strike="noStrike" kern="1200" baseline="0">
              <a:solidFill>
                <a:schemeClr val="tx1"/>
              </a:solidFill>
              <a:ea typeface="+mn-ea"/>
              <a:cs typeface="+mn-cs"/>
            </a:endParaRPr>
          </a:p>
          <a:p>
            <a:endParaRPr lang="en-US" sz="1200" u="none" strike="noStrike" kern="1200" baseline="0">
              <a:solidFill>
                <a:schemeClr val="tx1"/>
              </a:solidFill>
              <a:ea typeface="+mn-ea"/>
              <a:cs typeface="+mn-cs"/>
            </a:endParaRPr>
          </a:p>
          <a:p>
            <a:endParaRPr lang="en-US" sz="1200" u="none" strike="noStrike" kern="1200" baseline="0">
              <a:solidFill>
                <a:schemeClr val="tx1"/>
              </a:solidFill>
              <a:ea typeface="+mn-ea"/>
              <a:cs typeface="+mn-cs"/>
            </a:endParaRPr>
          </a:p>
          <a:p>
            <a:endParaRPr lang="en-US" sz="1200" u="none" strike="noStrike" kern="1200" baseline="0">
              <a:solidFill>
                <a:schemeClr val="tx1"/>
              </a:solidFill>
              <a:ea typeface="+mn-ea"/>
              <a:cs typeface="+mn-cs"/>
            </a:endParaRPr>
          </a:p>
          <a:p>
            <a:r>
              <a:rPr lang="en-US" sz="1200" u="none" strike="noStrike" kern="1200" baseline="0">
                <a:solidFill>
                  <a:schemeClr val="tx1"/>
                </a:solidFill>
                <a:ea typeface="+mn-ea"/>
                <a:cs typeface="+mn-cs"/>
              </a:rPr>
              <a:t>Download the Health at Hand app from Apple iTunes or Google Play Store</a:t>
            </a:r>
          </a:p>
          <a:p>
            <a:r>
              <a:rPr lang="en-US" sz="1200" u="none" strike="noStrike" kern="1200" baseline="0">
                <a:solidFill>
                  <a:schemeClr val="tx1"/>
                </a:solidFill>
                <a:ea typeface="+mn-ea"/>
                <a:cs typeface="+mn-cs"/>
              </a:rPr>
              <a:t>2 Once launched, click on Login on the sign-up screen and enter the following login details</a:t>
            </a:r>
          </a:p>
          <a:p>
            <a:r>
              <a:rPr lang="en-GB" sz="1200" u="none" strike="noStrike" kern="1200" baseline="0">
                <a:solidFill>
                  <a:schemeClr val="tx1"/>
                </a:solidFill>
                <a:ea typeface="+mn-ea"/>
                <a:cs typeface="+mn-cs"/>
              </a:rPr>
              <a:t>Email: </a:t>
            </a:r>
            <a:r>
              <a:rPr lang="en-GB" sz="1200" u="none" strike="noStrike" kern="1200" baseline="0" err="1">
                <a:solidFill>
                  <a:schemeClr val="tx1"/>
                </a:solidFill>
                <a:ea typeface="+mn-ea"/>
                <a:cs typeface="+mn-cs"/>
              </a:rPr>
              <a:t>NEXtCARE@hah.com</a:t>
            </a:r>
            <a:endParaRPr lang="en-GB" sz="1200" u="none" strike="noStrike" kern="1200" baseline="0">
              <a:solidFill>
                <a:schemeClr val="tx1"/>
              </a:solidFill>
              <a:ea typeface="+mn-ea"/>
              <a:cs typeface="+mn-cs"/>
            </a:endParaRPr>
          </a:p>
          <a:p>
            <a:r>
              <a:rPr lang="en-GB" sz="1200" u="none" strike="noStrike" kern="1200" baseline="0">
                <a:solidFill>
                  <a:schemeClr val="tx1"/>
                </a:solidFill>
                <a:ea typeface="+mn-ea"/>
                <a:cs typeface="+mn-cs"/>
              </a:rPr>
              <a:t>Password: </a:t>
            </a:r>
            <a:r>
              <a:rPr lang="en-GB" sz="1200" u="none" strike="noStrike" kern="1200" baseline="0" err="1">
                <a:solidFill>
                  <a:schemeClr val="tx1"/>
                </a:solidFill>
                <a:ea typeface="+mn-ea"/>
                <a:cs typeface="+mn-cs"/>
              </a:rPr>
              <a:t>NEXtCARE@hah</a:t>
            </a:r>
            <a:endParaRPr lang="en-GB" sz="1200" u="none" strike="noStrike" kern="1200" baseline="0">
              <a:solidFill>
                <a:schemeClr val="tx1"/>
              </a:solidFill>
              <a:ea typeface="+mn-ea"/>
              <a:cs typeface="+mn-cs"/>
            </a:endParaRPr>
          </a:p>
          <a:p>
            <a:r>
              <a:rPr lang="en-US" sz="1200" u="none" strike="noStrike" kern="1200" baseline="0">
                <a:solidFill>
                  <a:schemeClr val="tx1"/>
                </a:solidFill>
                <a:ea typeface="+mn-ea"/>
                <a:cs typeface="+mn-cs"/>
              </a:rPr>
              <a:t>3 To make a test video consultation, simply follow the following steps:</a:t>
            </a:r>
          </a:p>
          <a:p>
            <a:r>
              <a:rPr lang="en-US" sz="1200" u="none" strike="noStrike" kern="1200" baseline="0">
                <a:solidFill>
                  <a:schemeClr val="tx1"/>
                </a:solidFill>
                <a:ea typeface="+mn-ea"/>
                <a:cs typeface="+mn-cs"/>
              </a:rPr>
              <a:t>• Tap See A Doctor Now on the app Home screen</a:t>
            </a:r>
          </a:p>
          <a:p>
            <a:r>
              <a:rPr lang="en-US" sz="1200" u="none" strike="noStrike" kern="1200" baseline="0">
                <a:solidFill>
                  <a:schemeClr val="tx1"/>
                </a:solidFill>
                <a:ea typeface="+mn-ea"/>
                <a:cs typeface="+mn-cs"/>
              </a:rPr>
              <a:t>• Select patient type Me and press NEXT</a:t>
            </a:r>
          </a:p>
          <a:p>
            <a:r>
              <a:rPr lang="en-US" sz="1200" u="none" strike="noStrike" kern="1200" baseline="0">
                <a:solidFill>
                  <a:schemeClr val="tx1"/>
                </a:solidFill>
                <a:ea typeface="+mn-ea"/>
                <a:cs typeface="+mn-cs"/>
              </a:rPr>
              <a:t>• Enter any symptoms related text and/or upload photo for diagnosis and press NEXT/SKIP</a:t>
            </a:r>
          </a:p>
          <a:p>
            <a:r>
              <a:rPr lang="en-US" sz="1200" u="none" strike="noStrike" kern="1200" baseline="0">
                <a:solidFill>
                  <a:schemeClr val="tx1"/>
                </a:solidFill>
                <a:ea typeface="+mn-ea"/>
                <a:cs typeface="+mn-cs"/>
              </a:rPr>
              <a:t>• Tap Pay as you go</a:t>
            </a:r>
          </a:p>
          <a:p>
            <a:r>
              <a:rPr lang="en-US" sz="1200" u="none" strike="noStrike" kern="1200" baseline="0">
                <a:solidFill>
                  <a:schemeClr val="tx1"/>
                </a:solidFill>
                <a:ea typeface="+mn-ea"/>
                <a:cs typeface="+mn-cs"/>
              </a:rPr>
              <a:t>• Wait for a few seconds on ‘Checking connection’ screen. Press NEXT when the button turns green</a:t>
            </a:r>
          </a:p>
          <a:p>
            <a:r>
              <a:rPr lang="en-US" sz="1200" u="none" strike="noStrike" kern="1200" baseline="0">
                <a:solidFill>
                  <a:schemeClr val="tx1"/>
                </a:solidFill>
                <a:ea typeface="+mn-ea"/>
                <a:cs typeface="+mn-cs"/>
              </a:rPr>
              <a:t>• Select the consent form (a tick box)</a:t>
            </a:r>
          </a:p>
          <a:p>
            <a:r>
              <a:rPr lang="en-US" sz="1200" u="none" strike="noStrike" kern="1200" baseline="0">
                <a:solidFill>
                  <a:schemeClr val="tx1"/>
                </a:solidFill>
                <a:ea typeface="+mn-ea"/>
                <a:cs typeface="+mn-cs"/>
              </a:rPr>
              <a:t>• Tap on the Confirm button when its green</a:t>
            </a:r>
          </a:p>
          <a:p>
            <a:r>
              <a:rPr lang="en-US" sz="1200" u="none" strike="noStrike" kern="1200" baseline="0">
                <a:solidFill>
                  <a:schemeClr val="tx1"/>
                </a:solidFill>
                <a:ea typeface="+mn-ea"/>
                <a:cs typeface="+mn-cs"/>
              </a:rPr>
              <a:t>4 To see the Doctor’s Report tap on the My History tab on the screen to view the report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F948715-57BC-40FE-A7A9-B5A4BE10EC8A}" type="datetime1">
              <a:rPr lang="en-US" smtClean="0"/>
              <a:t>1/26/21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1C575A-FA3C-4170-BDE2-E20A38399392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6.png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6.png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51" name="think-cell Slide" r:id="rId4" imgW="12700" imgH="12700" progId="TCLayout.ActiveDocument.1">
                  <p:embed/>
                </p:oleObj>
              </mc:Choice>
              <mc:Fallback>
                <p:oleObj name="think-cell Slide" r:id="rId4" imgW="12700" imgH="1270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152" y="414068"/>
            <a:ext cx="11299347" cy="569343"/>
          </a:xfrm>
        </p:spPr>
        <p:txBody>
          <a:bodyPr anchor="ctr"/>
          <a:lstStyle>
            <a:lvl1pPr>
              <a:defRPr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9880847" y="1309790"/>
            <a:ext cx="2309566" cy="0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7679E436-67C5-47D2-99D6-E9BCAB92EE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6" t="19442" r="6372" b="19320"/>
          <a:stretch/>
        </p:blipFill>
        <p:spPr>
          <a:xfrm>
            <a:off x="442913" y="6175886"/>
            <a:ext cx="2081212" cy="527737"/>
          </a:xfrm>
          <a:prstGeom prst="rect">
            <a:avLst/>
          </a:prstGeom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93A60F2-35C8-41A6-ABB9-C5F660C42A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04300" y="631031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65669-8FA9-471A-987E-CDA9F68003E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199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16" userDrawn="1">
          <p15:clr>
            <a:srgbClr val="FBAE40"/>
          </p15:clr>
        </p15:guide>
        <p15:guide id="2" pos="3839">
          <p15:clr>
            <a:srgbClr val="FBAE40"/>
          </p15:clr>
        </p15:guide>
        <p15:guide id="3" orient="horz" pos="596" userDrawn="1">
          <p15:clr>
            <a:srgbClr val="FBAE40"/>
          </p15:clr>
        </p15:guide>
        <p15:guide id="4" pos="279">
          <p15:clr>
            <a:srgbClr val="FBAE40"/>
          </p15:clr>
        </p15:guide>
        <p15:guide id="5" pos="7400">
          <p15:clr>
            <a:srgbClr val="FBAE40"/>
          </p15:clr>
        </p15:guide>
        <p15:guide id="6" orient="horz" pos="84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 bwMode="gray">
          <a:xfrm>
            <a:off x="-8467" y="-7719"/>
            <a:ext cx="12198880" cy="6011704"/>
          </a:xfrm>
          <a:prstGeom prst="rect">
            <a:avLst/>
          </a:prstGeom>
          <a:solidFill>
            <a:schemeClr val="accent1"/>
          </a:solidFill>
          <a:ln w="9525" algn="ctr">
            <a:solidFill>
              <a:srgbClr val="F2F2F2"/>
            </a:solidFill>
            <a:miter lim="800000"/>
            <a:headEnd type="none" w="lg" len="lg"/>
            <a:tailEnd type="none" w="lg" len="lg"/>
          </a:ln>
        </p:spPr>
        <p:txBody>
          <a:bodyPr tIns="91440" bIns="91440" rtlCol="0" anchor="ctr"/>
          <a:lstStyle/>
          <a:p>
            <a:pPr algn="ctr">
              <a:buClr>
                <a:schemeClr val="tx2"/>
              </a:buClr>
            </a:pPr>
            <a:endParaRPr lang="en-US" sz="1400" b="0" i="0">
              <a:latin typeface="Allianz Neo Regular" panose="020B0504020203020204" pitchFamily="34" charset="77"/>
            </a:endParaRPr>
          </a:p>
        </p:txBody>
      </p:sp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81" name="think-cell Slide" r:id="rId4" imgW="12700" imgH="12700" progId="TCLayout.ActiveDocument.1">
                  <p:embed/>
                </p:oleObj>
              </mc:Choice>
              <mc:Fallback>
                <p:oleObj name="think-cell Slide" r:id="rId4" imgW="12700" imgH="1270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554" y="2184396"/>
            <a:ext cx="10742837" cy="1810870"/>
          </a:xfrm>
        </p:spPr>
        <p:txBody>
          <a:bodyPr anchor="ctr"/>
          <a:lstStyle>
            <a:lvl1pPr algn="ctr"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DD518E06-30A7-45E4-8430-1057BC4B59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6" t="19442" r="6372" b="19320"/>
          <a:stretch/>
        </p:blipFill>
        <p:spPr>
          <a:xfrm>
            <a:off x="442913" y="6175886"/>
            <a:ext cx="2081212" cy="527737"/>
          </a:xfrm>
          <a:prstGeom prst="rect">
            <a:avLst/>
          </a:prstGeom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A93F4737-2BF8-4655-A966-36CA85BE04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04300" y="631031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65669-8FA9-471A-987E-CDA9F68003E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789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0" name="think-cell Slide" r:id="rId4" imgW="12700" imgH="12700" progId="TCLayout.ActiveDocument.1">
                  <p:embed/>
                </p:oleObj>
              </mc:Choice>
              <mc:Fallback>
                <p:oleObj name="think-cell Slide" r:id="rId4" imgW="12700" imgH="12700" progId="TCLayout.ActiveDocument.1">
                  <p:embed/>
                  <p:pic>
                    <p:nvPicPr>
                      <p:cNvPr id="0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8" name="think-cell Slide" r:id="rId4" imgW="12700" imgH="12700" progId="TCLayout.ActiveDocument.1">
                  <p:embed/>
                </p:oleObj>
              </mc:Choice>
              <mc:Fallback>
                <p:oleObj name="think-cell Slide" r:id="rId4" imgW="12700" imgH="12700" progId="TCLayout.ActiveDocument.1">
                  <p:embed/>
                  <p:pic>
                    <p:nvPicPr>
                      <p:cNvPr id="0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platzhalter 23"/>
          <p:cNvSpPr>
            <a:spLocks noGrp="1"/>
          </p:cNvSpPr>
          <p:nvPr>
            <p:ph type="body" sz="quarter" idx="19"/>
          </p:nvPr>
        </p:nvSpPr>
        <p:spPr>
          <a:xfrm>
            <a:off x="6711352" y="6928"/>
            <a:ext cx="5479062" cy="5565735"/>
          </a:xfr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0" b="0" i="0" dirty="0" smtClean="0">
                <a:latin typeface="Allianz Neo Regular" panose="020B0504020203020204" pitchFamily="34" charset="77"/>
              </a:defRPr>
            </a:lvl1pPr>
          </a:lstStyle>
          <a:p>
            <a:pPr lvl="0" algn="ctr"/>
            <a:r>
              <a:rPr lang="en-US" dirty="0"/>
              <a:t>Click to edit Master text styles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1" hasCustomPrompt="1"/>
          </p:nvPr>
        </p:nvSpPr>
        <p:spPr>
          <a:xfrm>
            <a:off x="2" y="0"/>
            <a:ext cx="6711349" cy="5572664"/>
          </a:xfrm>
          <a:prstGeom prst="rect">
            <a:avLst/>
          </a:prstGeom>
        </p:spPr>
        <p:txBody>
          <a:bodyPr anchor="ctr"/>
          <a:lstStyle>
            <a:lvl1pPr algn="ctr">
              <a:defRPr sz="1300"/>
            </a:lvl1pPr>
          </a:lstStyle>
          <a:p>
            <a:r>
              <a:rPr lang="en-US" noProof="0" dirty="0"/>
              <a:t>New Picture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142672" y="2734573"/>
            <a:ext cx="4586949" cy="828136"/>
          </a:xfrm>
        </p:spPr>
        <p:txBody>
          <a:bodyPr anchor="ctr"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FEEL BETTER TODAY</a:t>
            </a:r>
            <a:endParaRPr lang="en-US" noProof="0" dirty="0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8D1A529D-578D-46A5-9613-D50EC2F930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6" t="19442" r="6372" b="19320"/>
          <a:stretch/>
        </p:blipFill>
        <p:spPr>
          <a:xfrm>
            <a:off x="8952403" y="5857339"/>
            <a:ext cx="2891664" cy="733244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CEF022C6-BCB0-40DB-A3C0-9804C859945E}"/>
              </a:ext>
            </a:extLst>
          </p:cNvPr>
          <p:cNvSpPr txBox="1">
            <a:spLocks/>
          </p:cNvSpPr>
          <p:nvPr userDrawn="1"/>
        </p:nvSpPr>
        <p:spPr>
          <a:xfrm>
            <a:off x="7134046" y="1915064"/>
            <a:ext cx="4586949" cy="1302588"/>
          </a:xfrm>
          <a:prstGeom prst="rect">
            <a:avLst/>
          </a:prstGeom>
        </p:spPr>
        <p:txBody>
          <a:bodyPr vert="horz" lIns="0" tIns="36576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0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/>
              <a:t>HEALTH AT HAND:</a:t>
            </a:r>
            <a:endParaRPr lang="en-US" b="1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 bwMode="gray">
          <a:xfrm>
            <a:off x="-8467" y="-7719"/>
            <a:ext cx="9865029" cy="1317509"/>
          </a:xfrm>
          <a:prstGeom prst="rect">
            <a:avLst/>
          </a:prstGeom>
          <a:solidFill>
            <a:srgbClr val="0C76A8"/>
          </a:solidFill>
          <a:ln w="9525" algn="ctr">
            <a:solidFill>
              <a:srgbClr val="F2F2F2"/>
            </a:solidFill>
            <a:miter lim="800000"/>
            <a:headEnd type="none" w="lg" len="lg"/>
            <a:tailEnd type="none" w="lg" len="lg"/>
          </a:ln>
        </p:spPr>
        <p:txBody>
          <a:bodyPr tIns="91440" bIns="91440" rtlCol="0" anchor="ctr"/>
          <a:lstStyle/>
          <a:p>
            <a:pPr algn="ctr">
              <a:buClr>
                <a:schemeClr val="tx2"/>
              </a:buClr>
            </a:pPr>
            <a:endParaRPr lang="en-US" sz="1400" b="0" i="0">
              <a:latin typeface="Allianz Neo Regular" panose="020B0504020203020204" pitchFamily="34" charset="77"/>
            </a:endParaRPr>
          </a:p>
        </p:txBody>
      </p:sp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95" name="think-cell Slide" r:id="rId4" imgW="12700" imgH="12700" progId="TCLayout.ActiveDocument.1">
                  <p:embed/>
                </p:oleObj>
              </mc:Choice>
              <mc:Fallback>
                <p:oleObj name="think-cell Slide" r:id="rId4" imgW="12700" imgH="1270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869" y="516057"/>
            <a:ext cx="8662764" cy="514470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Allianz Neo SemiBold" panose="020B07040202030202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A36FE-7010-4782-A1F3-98C20236D140}" type="datetime1">
              <a:rPr lang="en-US" smtClean="0"/>
              <a:t>1/26/21</a:t>
            </a:fld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9995850" y="521423"/>
            <a:ext cx="1684489" cy="788367"/>
            <a:chOff x="5850414" y="6057604"/>
            <a:chExt cx="1684489" cy="78836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5850414" y="6215039"/>
              <a:ext cx="1684489" cy="630932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974546" y="6057604"/>
              <a:ext cx="1360783" cy="320257"/>
            </a:xfrm>
            <a:prstGeom prst="rect">
              <a:avLst/>
            </a:prstGeom>
            <a:noFill/>
          </p:spPr>
          <p:txBody>
            <a:bodyPr wrap="square" tIns="90000" bIns="90000" rtlCol="0" anchor="t">
              <a:spAutoFit/>
            </a:bodyPr>
            <a:lstStyle/>
            <a:p>
              <a:r>
                <a:rPr lang="en-US" sz="900">
                  <a:solidFill>
                    <a:schemeClr val="accent6"/>
                  </a:solidFill>
                  <a:latin typeface="Allianz Neo" panose="020B0504020203020204" charset="0"/>
                </a:rPr>
                <a:t>Provided by:</a:t>
              </a:r>
              <a:endParaRPr lang="en-GB" sz="900">
                <a:solidFill>
                  <a:schemeClr val="accent6"/>
                </a:solidFill>
                <a:latin typeface="Allianz Neo" panose="020B0504020203020204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10111104" y="100179"/>
            <a:ext cx="1615736" cy="568171"/>
          </a:xfrm>
          <a:prstGeom prst="rect">
            <a:avLst/>
          </a:prstGeom>
        </p:spPr>
      </p:pic>
      <p:cxnSp>
        <p:nvCxnSpPr>
          <p:cNvPr id="18" name="Straight Connector 17"/>
          <p:cNvCxnSpPr/>
          <p:nvPr userDrawn="1"/>
        </p:nvCxnSpPr>
        <p:spPr>
          <a:xfrm>
            <a:off x="9880847" y="1309790"/>
            <a:ext cx="2309566" cy="0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0074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 bwMode="gray">
          <a:xfrm>
            <a:off x="-8467" y="1312"/>
            <a:ext cx="9865029" cy="1297843"/>
          </a:xfrm>
          <a:prstGeom prst="rect">
            <a:avLst/>
          </a:prstGeom>
          <a:solidFill>
            <a:srgbClr val="0C76A8"/>
          </a:solidFill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tIns="91440" bIns="91440" rtlCol="0" anchor="ctr"/>
          <a:lstStyle/>
          <a:p>
            <a:pPr algn="ctr">
              <a:buClr>
                <a:schemeClr val="tx2"/>
              </a:buClr>
            </a:pPr>
            <a:endParaRPr lang="en-US" sz="1400" b="0" i="0" dirty="0">
              <a:latin typeface="Allianz Neo Regular" panose="020B0504020203020204" pitchFamily="34" charset="77"/>
            </a:endParaRPr>
          </a:p>
        </p:txBody>
      </p:sp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19" name="think-cell Slide" r:id="rId4" imgW="12700" imgH="12700" progId="TCLayout.ActiveDocument.1">
                  <p:embed/>
                </p:oleObj>
              </mc:Choice>
              <mc:Fallback>
                <p:oleObj name="think-cell Slide" r:id="rId4" imgW="12700" imgH="1270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869" y="516057"/>
            <a:ext cx="8662764" cy="514470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Allianz Neo SemiBold" panose="020B07040202030202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A36FE-7010-4782-A1F3-98C20236D140}" type="datetime1">
              <a:rPr lang="en-US" smtClean="0"/>
              <a:t>1/26/21</a:t>
            </a:fld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9995850" y="521423"/>
            <a:ext cx="1684489" cy="788367"/>
            <a:chOff x="5850414" y="6057604"/>
            <a:chExt cx="1684489" cy="78836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5850414" y="6215039"/>
              <a:ext cx="1684489" cy="630932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974546" y="6057604"/>
              <a:ext cx="1360783" cy="320257"/>
            </a:xfrm>
            <a:prstGeom prst="rect">
              <a:avLst/>
            </a:prstGeom>
            <a:noFill/>
          </p:spPr>
          <p:txBody>
            <a:bodyPr wrap="square" tIns="90000" bIns="90000" rtlCol="0" anchor="t">
              <a:spAutoFit/>
            </a:bodyPr>
            <a:lstStyle/>
            <a:p>
              <a:r>
                <a:rPr lang="en-US" sz="900">
                  <a:solidFill>
                    <a:schemeClr val="accent6"/>
                  </a:solidFill>
                  <a:latin typeface="Allianz Neo" panose="020B0504020203020204" charset="0"/>
                </a:rPr>
                <a:t>Provided by:</a:t>
              </a:r>
              <a:endParaRPr lang="en-GB" sz="900">
                <a:solidFill>
                  <a:schemeClr val="accent6"/>
                </a:solidFill>
                <a:latin typeface="Allianz Neo" panose="020B0504020203020204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10111104" y="100179"/>
            <a:ext cx="1615736" cy="568171"/>
          </a:xfrm>
          <a:prstGeom prst="rect">
            <a:avLst/>
          </a:prstGeom>
        </p:spPr>
      </p:pic>
      <p:cxnSp>
        <p:nvCxnSpPr>
          <p:cNvPr id="18" name="Straight Connector 17"/>
          <p:cNvCxnSpPr/>
          <p:nvPr userDrawn="1"/>
        </p:nvCxnSpPr>
        <p:spPr>
          <a:xfrm>
            <a:off x="9880847" y="1309790"/>
            <a:ext cx="2309566" cy="0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07869" y="1530705"/>
            <a:ext cx="11185726" cy="4841296"/>
          </a:xfrm>
        </p:spPr>
        <p:txBody>
          <a:bodyPr lIns="90000"/>
          <a:lstStyle>
            <a:lvl1pPr>
              <a:spcBef>
                <a:spcPts val="1200"/>
              </a:spcBef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spcBef>
                <a:spcPts val="1200"/>
              </a:spcBef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spcBef>
                <a:spcPts val="1200"/>
              </a:spcBef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spcBef>
                <a:spcPts val="1200"/>
              </a:spcBef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spcBef>
                <a:spcPts val="1200"/>
              </a:spcBef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0379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550" y="1624760"/>
            <a:ext cx="5896304" cy="4073237"/>
          </a:xfrm>
        </p:spPr>
        <p:txBody>
          <a:bodyPr/>
          <a:lstStyle>
            <a:lvl1pPr marL="0" indent="0">
              <a:buNone/>
              <a:defRPr/>
            </a:lvl1pPr>
            <a:lvl2pPr marL="457154" indent="0">
              <a:buNone/>
              <a:defRPr/>
            </a:lvl2pPr>
            <a:lvl3pPr marL="914309" indent="0">
              <a:buNone/>
              <a:defRPr/>
            </a:lvl3pPr>
            <a:lvl4pPr marL="1371463" indent="0">
              <a:buNone/>
              <a:defRPr/>
            </a:lvl4pPr>
            <a:lvl5pPr marL="1828617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76549" y="584606"/>
            <a:ext cx="10677511" cy="58673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98594" y="6357402"/>
            <a:ext cx="379442" cy="2402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E6269-E785-FF42-9462-A20F57F566E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7339796" y="6371585"/>
            <a:ext cx="4114264" cy="2260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011187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think-cell Slide" r:id="rId11" imgW="12700" imgH="12700" progId="TCLayout.ActiveDocument.1">
                  <p:embed/>
                </p:oleObj>
              </mc:Choice>
              <mc:Fallback>
                <p:oleObj name="think-cell Slide" r:id="rId11" imgW="12700" imgH="12700" progId="TCLayout.ActiveDocument.1">
                  <p:embed/>
                  <p:pic>
                    <p:nvPicPr>
                      <p:cNvPr id="0" name="Object 4" hidden="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7869" y="516057"/>
            <a:ext cx="10671574" cy="514470"/>
          </a:xfrm>
          <a:prstGeom prst="rect">
            <a:avLst/>
          </a:prstGeom>
        </p:spPr>
        <p:txBody>
          <a:bodyPr vert="horz" lIns="0" tIns="36576" rIns="0" bIns="0" rtlCol="0" anchor="b" anchorCtr="0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869" y="1530705"/>
            <a:ext cx="11185726" cy="48412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29B964-4157-4CB7-95D1-E9DD16F719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81874" y="63665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65669-8FA9-471A-987E-CDA9F68003EC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664" r:id="rId3"/>
    <p:sldLayoutId id="2147483681" r:id="rId4"/>
    <p:sldLayoutId id="2147483688" r:id="rId5"/>
    <p:sldLayoutId id="2147483689" r:id="rId6"/>
    <p:sldLayoutId id="2147483690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000" b="1" i="0" kern="1200" cap="all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ct val="20000"/>
        </a:spcBef>
        <a:buClr>
          <a:srgbClr val="0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rgbClr val="000000"/>
        </a:buClr>
        <a:buFont typeface="Arial" panose="020B0604020202020204" pitchFamily="34" charset="0"/>
        <a:buChar char="–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defTabSz="914400" rtl="0" eaLnBrk="1" latinLnBrk="0" hangingPunct="1">
        <a:spcBef>
          <a:spcPct val="20000"/>
        </a:spcBef>
        <a:buClr>
          <a:srgbClr val="000000"/>
        </a:buClr>
        <a:buFont typeface="Arial" panose="020B0604020202020204" pitchFamily="34" charset="0"/>
        <a:buChar char="–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defTabSz="914400" rtl="0" eaLnBrk="1" latinLnBrk="0" hangingPunct="1">
        <a:spcBef>
          <a:spcPct val="20000"/>
        </a:spcBef>
        <a:buClr>
          <a:srgbClr val="000000"/>
        </a:buClr>
        <a:buFont typeface="Arial" panose="020B0604020202020204" pitchFamily="34" charset="0"/>
        <a:buChar char="–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523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43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3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4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6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29.png"/><Relationship Id="rId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microsoft.com/office/2007/relationships/hdphoto" Target="../media/hdphoto4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3.jpeg"/><Relationship Id="rId3" Type="http://schemas.openxmlformats.org/officeDocument/2006/relationships/image" Target="../media/image36.png"/><Relationship Id="rId7" Type="http://schemas.openxmlformats.org/officeDocument/2006/relationships/image" Target="../media/image37.jpeg"/><Relationship Id="rId12" Type="http://schemas.openxmlformats.org/officeDocument/2006/relationships/image" Target="../media/image4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41.jpeg"/><Relationship Id="rId5" Type="http://schemas.openxmlformats.org/officeDocument/2006/relationships/hyperlink" Target="https://0xmhah-my.sharepoint.com/:v:/g/personal/shiju_myhealthathand_com/EfNBM8_SUpJBmwm9_McVTHgBWd6k43za0BdOIs-jZZGjfA?e=HfgL45" TargetMode="External"/><Relationship Id="rId10" Type="http://schemas.openxmlformats.org/officeDocument/2006/relationships/image" Target="../media/image40.jpeg"/><Relationship Id="rId4" Type="http://schemas.openxmlformats.org/officeDocument/2006/relationships/hyperlink" Target="https://0xmhah-my.sharepoint.com/:v:/g/personal/shiju_myhealthathand_com/EeL7uj-XEWpDiQNS7DSz6jkBRtVOQgIVOT5pOz_VABWT3w?e=R3UdTe" TargetMode="External"/><Relationship Id="rId9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hyperlink" Target="https://itunes.apple.com/us/app/health-at-hand/id1219955500?ls=1&amp;mt=8" TargetMode="External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1.png"/><Relationship Id="rId12" Type="http://schemas.openxmlformats.org/officeDocument/2006/relationships/image" Target="../media/image47.tiff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4.emf"/><Relationship Id="rId11" Type="http://schemas.openxmlformats.org/officeDocument/2006/relationships/hyperlink" Target="https://play.google.com/store/apps/details?id=com.patient.myhealthathand" TargetMode="External"/><Relationship Id="rId5" Type="http://schemas.openxmlformats.org/officeDocument/2006/relationships/oleObject" Target="../embeddings/oleObject8.bin"/><Relationship Id="rId15" Type="http://schemas.openxmlformats.org/officeDocument/2006/relationships/image" Target="../media/image4.png"/><Relationship Id="rId10" Type="http://schemas.openxmlformats.org/officeDocument/2006/relationships/image" Target="../media/image30.jpg"/><Relationship Id="rId4" Type="http://schemas.openxmlformats.org/officeDocument/2006/relationships/notesSlide" Target="../notesSlides/notesSlide17.xml"/><Relationship Id="rId9" Type="http://schemas.openxmlformats.org/officeDocument/2006/relationships/image" Target="../media/image46.jpeg"/><Relationship Id="rId14" Type="http://schemas.openxmlformats.org/officeDocument/2006/relationships/image" Target="../media/image48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tiff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play.google.com/store/apps/details?id=com.patient.myhealthathand" TargetMode="External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tiff"/><Relationship Id="rId5" Type="http://schemas.openxmlformats.org/officeDocument/2006/relationships/hyperlink" Target="https://itunes.apple.com/us/app/health-at-hand/id1219955500?ls=1&amp;mt=8" TargetMode="External"/><Relationship Id="rId4" Type="http://schemas.openxmlformats.org/officeDocument/2006/relationships/image" Target="../media/image13.tiff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s://play.google.com/store/apps/details?id=com.patient.myhealthathand" TargetMode="Externa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tiff"/><Relationship Id="rId5" Type="http://schemas.openxmlformats.org/officeDocument/2006/relationships/hyperlink" Target="https://itunes.apple.com/us/app/health-at-hand/id1219955500?ls=1&amp;mt=8" TargetMode="External"/><Relationship Id="rId4" Type="http://schemas.openxmlformats.org/officeDocument/2006/relationships/image" Target="../media/image13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CC8BB9A8-5C51-48B9-9F92-1E306BBC15D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6" name="Picture Placeholder 15" descr="A picture containing person, indoor, man, looking&#10;&#10;Description automatically generated">
            <a:extLst>
              <a:ext uri="{FF2B5EF4-FFF2-40B4-BE49-F238E27FC236}">
                <a16:creationId xmlns:a16="http://schemas.microsoft.com/office/drawing/2014/main" id="{EE5270A0-5641-4786-B774-25D42C17482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8" r="9808"/>
          <a:stretch>
            <a:fillRect/>
          </a:stretch>
        </p:blipFill>
        <p:spPr/>
      </p:pic>
      <p:sp>
        <p:nvSpPr>
          <p:cNvPr id="29" name="Titel 1">
            <a:extLst>
              <a:ext uri="{FF2B5EF4-FFF2-40B4-BE49-F238E27FC236}">
                <a16:creationId xmlns:a16="http://schemas.microsoft.com/office/drawing/2014/main" id="{9B0D3C78-1B35-49E0-9BBF-07EF0374C2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52400" y="2992356"/>
            <a:ext cx="4586949" cy="436644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FEEL BETTER TODAY</a:t>
            </a:r>
            <a:endParaRPr lang="en-US" noProof="0" dirty="0"/>
          </a:p>
        </p:txBody>
      </p:sp>
      <p:sp>
        <p:nvSpPr>
          <p:cNvPr id="30" name="Titel 1">
            <a:extLst>
              <a:ext uri="{FF2B5EF4-FFF2-40B4-BE49-F238E27FC236}">
                <a16:creationId xmlns:a16="http://schemas.microsoft.com/office/drawing/2014/main" id="{98DB5D39-E2C2-42FC-B263-0771B91C47FA}"/>
              </a:ext>
            </a:extLst>
          </p:cNvPr>
          <p:cNvSpPr txBox="1">
            <a:spLocks/>
          </p:cNvSpPr>
          <p:nvPr/>
        </p:nvSpPr>
        <p:spPr>
          <a:xfrm>
            <a:off x="7124319" y="2211758"/>
            <a:ext cx="4586949" cy="686804"/>
          </a:xfrm>
          <a:prstGeom prst="rect">
            <a:avLst/>
          </a:prstGeom>
        </p:spPr>
        <p:txBody>
          <a:bodyPr vert="horz" lIns="0" tIns="36576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0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/>
              <a:t>HEALTH AT HAND</a:t>
            </a:r>
            <a:endParaRPr lang="en-US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700062" y="1030527"/>
            <a:ext cx="3234657" cy="5750499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CALLING A DOCTOR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A3F399-509D-4A63-8C2E-39309AF626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F65669-8FA9-471A-987E-CDA9F68003EC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31" name="Title 2"/>
          <p:cNvSpPr txBox="1"/>
          <p:nvPr/>
        </p:nvSpPr>
        <p:spPr>
          <a:xfrm>
            <a:off x="4667660" y="3147969"/>
            <a:ext cx="4685811" cy="834972"/>
          </a:xfrm>
          <a:prstGeom prst="rect">
            <a:avLst/>
          </a:prstGeom>
        </p:spPr>
        <p:txBody>
          <a:bodyPr vert="horz" lIns="0" tIns="36576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400" b="0">
              <a:solidFill>
                <a:srgbClr val="025292"/>
              </a:solidFill>
              <a:latin typeface="Allianz Neo Regular" panose="020B0504020203020204" pitchFamily="34" charset="77"/>
            </a:endParaRPr>
          </a:p>
        </p:txBody>
      </p:sp>
      <p:sp>
        <p:nvSpPr>
          <p:cNvPr id="33" name="Rectangle 32"/>
          <p:cNvSpPr/>
          <p:nvPr/>
        </p:nvSpPr>
        <p:spPr bwMode="gray">
          <a:xfrm>
            <a:off x="2523764" y="3273547"/>
            <a:ext cx="4287792" cy="583816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tIns="91440" bIns="91440" rtlCol="0" anchor="t"/>
          <a:lstStyle/>
          <a:p>
            <a:pPr>
              <a:buClr>
                <a:schemeClr val="tx2"/>
              </a:buClr>
            </a:pPr>
            <a:r>
              <a:rPr lang="en-US" sz="2400" dirty="0">
                <a:latin typeface="+mj-lt"/>
              </a:rPr>
              <a:t>Select “See a doctor now”</a:t>
            </a:r>
          </a:p>
        </p:txBody>
      </p:sp>
      <p:sp>
        <p:nvSpPr>
          <p:cNvPr id="16" name="Oval 15"/>
          <p:cNvSpPr/>
          <p:nvPr/>
        </p:nvSpPr>
        <p:spPr>
          <a:xfrm>
            <a:off x="1161566" y="3031115"/>
            <a:ext cx="1068680" cy="10686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Allianz Neo Regular" panose="020B0504020203020204" pitchFamily="34" charset="77"/>
              </a:rPr>
              <a:t>2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55615" y="2017229"/>
            <a:ext cx="2123553" cy="3777092"/>
          </a:xfrm>
          <a:prstGeom prst="rect">
            <a:avLst/>
          </a:prstGeom>
        </p:spPr>
      </p:pic>
      <p:pic>
        <p:nvPicPr>
          <p:cNvPr id="17" name="Content Placeholder 9"/>
          <p:cNvPicPr>
            <a:picLocks noGrp="1" noChangeAspect="1"/>
          </p:cNvPicPr>
          <p:nvPr>
            <p:ph idx="4294967295"/>
          </p:nvPr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8835992" y="4487863"/>
            <a:ext cx="990600" cy="2371725"/>
          </a:xfrm>
          <a:effectLst>
            <a:outerShdw blurRad="152400" sx="102000" sy="102000" algn="ctr" rotWithShape="0">
              <a:prstClr val="black">
                <a:alpha val="25000"/>
              </a:prst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SELECTING THE PATIENT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C77632-33D1-4F3D-BD3F-2D3791872A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F65669-8FA9-471A-987E-CDA9F68003EC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31" name="Title 2"/>
          <p:cNvSpPr txBox="1"/>
          <p:nvPr/>
        </p:nvSpPr>
        <p:spPr>
          <a:xfrm>
            <a:off x="4667660" y="3147969"/>
            <a:ext cx="4685811" cy="834972"/>
          </a:xfrm>
          <a:prstGeom prst="rect">
            <a:avLst/>
          </a:prstGeom>
        </p:spPr>
        <p:txBody>
          <a:bodyPr vert="horz" lIns="0" tIns="36576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400" b="0">
              <a:solidFill>
                <a:srgbClr val="025292"/>
              </a:solidFill>
              <a:latin typeface="Allianz Neo Regular" panose="020B0504020203020204" pitchFamily="34" charset="77"/>
            </a:endParaRPr>
          </a:p>
        </p:txBody>
      </p:sp>
      <p:sp>
        <p:nvSpPr>
          <p:cNvPr id="33" name="Rectangle 32"/>
          <p:cNvSpPr/>
          <p:nvPr/>
        </p:nvSpPr>
        <p:spPr bwMode="gray">
          <a:xfrm>
            <a:off x="2480219" y="3210245"/>
            <a:ext cx="4610306" cy="101571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tIns="91440" bIns="91440" rtlCol="0" anchor="t"/>
          <a:lstStyle/>
          <a:p>
            <a:pPr>
              <a:buClr>
                <a:schemeClr val="tx2"/>
              </a:buClr>
            </a:pPr>
            <a:r>
              <a:rPr lang="en-US" sz="2400" dirty="0">
                <a:latin typeface="+mj-lt"/>
              </a:rPr>
              <a:t>Select patient or beneficiary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829454" y="1124793"/>
            <a:ext cx="3048034" cy="5418726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1161566" y="3031115"/>
            <a:ext cx="1068680" cy="10686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Allianz Neo Regular" panose="020B0504020203020204" pitchFamily="34" charset="77"/>
              </a:rPr>
              <a:t>3</a:t>
            </a:r>
            <a:endParaRPr lang="en-US" sz="4000" dirty="0">
              <a:latin typeface="Allianz Neo Regular" panose="020B0504020203020204" pitchFamily="34" charset="77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52953" y="2067390"/>
            <a:ext cx="2001035" cy="3559174"/>
          </a:xfrm>
          <a:prstGeom prst="rect">
            <a:avLst/>
          </a:prstGeom>
        </p:spPr>
      </p:pic>
      <p:pic>
        <p:nvPicPr>
          <p:cNvPr id="17" name="Content Placeholder 9"/>
          <p:cNvPicPr>
            <a:picLocks noGrp="1" noChangeAspect="1"/>
          </p:cNvPicPr>
          <p:nvPr>
            <p:ph idx="4294967295"/>
          </p:nvPr>
        </p:nvPicPr>
        <p:blipFill rotWithShape="1">
          <a:blip r:embed="rId5" cstate="screen"/>
          <a:srcRect/>
          <a:stretch>
            <a:fillRect/>
          </a:stretch>
        </p:blipFill>
        <p:spPr>
          <a:xfrm rot="16200000" flipH="1">
            <a:off x="10437948" y="1361062"/>
            <a:ext cx="1149350" cy="3290888"/>
          </a:xfrm>
          <a:effectLst>
            <a:outerShdw blurRad="152400" sx="102000" sy="102000" algn="ctr" rotWithShape="0">
              <a:prstClr val="black">
                <a:alpha val="25000"/>
              </a:prst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BRIEFING THE DOCTOR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76EAD2-D7BC-4BD9-9C85-F9F3CCC155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F65669-8FA9-471A-987E-CDA9F68003EC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31" name="Title 2"/>
          <p:cNvSpPr txBox="1"/>
          <p:nvPr/>
        </p:nvSpPr>
        <p:spPr>
          <a:xfrm>
            <a:off x="4667660" y="3147969"/>
            <a:ext cx="4685811" cy="834972"/>
          </a:xfrm>
          <a:prstGeom prst="rect">
            <a:avLst/>
          </a:prstGeom>
        </p:spPr>
        <p:txBody>
          <a:bodyPr vert="horz" lIns="0" tIns="36576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400" b="0">
              <a:solidFill>
                <a:srgbClr val="025292"/>
              </a:solidFill>
              <a:latin typeface="Allianz Neo Regular" panose="020B0504020203020204" pitchFamily="34" charset="77"/>
            </a:endParaRPr>
          </a:p>
        </p:txBody>
      </p:sp>
      <p:sp>
        <p:nvSpPr>
          <p:cNvPr id="33" name="Rectangle 32"/>
          <p:cNvSpPr/>
          <p:nvPr/>
        </p:nvSpPr>
        <p:spPr bwMode="gray">
          <a:xfrm>
            <a:off x="2502527" y="2829608"/>
            <a:ext cx="4565691" cy="2130962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tIns="91440" bIns="91440" rtlCol="0" anchor="t"/>
          <a:lstStyle/>
          <a:p>
            <a:pPr>
              <a:buClr>
                <a:schemeClr val="tx2"/>
              </a:buClr>
            </a:pPr>
            <a:r>
              <a:rPr lang="en-US" sz="2400" dirty="0">
                <a:latin typeface="+mj-lt"/>
              </a:rPr>
              <a:t>Fill out basic symptoms and select a photo of a skin and/or an eye condition to upload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884683" y="1216643"/>
            <a:ext cx="2996368" cy="5326875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1161566" y="2914261"/>
            <a:ext cx="1068680" cy="10686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Allianz Neo Regular" panose="020B0504020203020204" pitchFamily="34" charset="77"/>
              </a:rPr>
              <a:t>4</a:t>
            </a:r>
            <a:endParaRPr lang="en-US" sz="4000" dirty="0">
              <a:latin typeface="Allianz Neo Regular" panose="020B0504020203020204" pitchFamily="34" charset="77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99309" y="2130658"/>
            <a:ext cx="1967115" cy="3498843"/>
          </a:xfrm>
          <a:prstGeom prst="rect">
            <a:avLst/>
          </a:prstGeom>
        </p:spPr>
      </p:pic>
      <p:pic>
        <p:nvPicPr>
          <p:cNvPr id="12" name="Content Placeholder 9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9472139" y="4212262"/>
            <a:ext cx="1110817" cy="2659610"/>
          </a:xfrm>
          <a:prstGeom prst="rect">
            <a:avLst/>
          </a:prstGeom>
          <a:effectLst>
            <a:outerShdw blurRad="152400" sx="102000" sy="102000" algn="ctr" rotWithShape="0">
              <a:prstClr val="black">
                <a:alpha val="25000"/>
              </a:prst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SEEING THE DOCTOR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826097-C6C2-4265-8DBF-75D1F6BA55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F65669-8FA9-471A-987E-CDA9F68003EC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33" name="Rectangle 32"/>
          <p:cNvSpPr/>
          <p:nvPr/>
        </p:nvSpPr>
        <p:spPr bwMode="gray">
          <a:xfrm>
            <a:off x="2542916" y="3289770"/>
            <a:ext cx="3242889" cy="1386342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tIns="91440" bIns="91440" rtlCol="0" anchor="t"/>
          <a:lstStyle/>
          <a:p>
            <a:pPr>
              <a:buClr>
                <a:schemeClr val="tx2"/>
              </a:buClr>
            </a:pPr>
            <a:r>
              <a:rPr lang="en-US" sz="2400" dirty="0">
                <a:latin typeface="+mj-lt"/>
              </a:rPr>
              <a:t>Video consultation begins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910549" y="1279021"/>
            <a:ext cx="3139070" cy="5580567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1161566" y="3147969"/>
            <a:ext cx="1068680" cy="10686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llianz Neo Regular" panose="020B0504020203020204" pitchFamily="34" charset="77"/>
              </a:rPr>
              <a:t>5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54625" y="2236567"/>
            <a:ext cx="2060799" cy="366547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AFTER THE CALL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7F5EA0-1D61-4D87-B211-0B65E274E7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F65669-8FA9-471A-987E-CDA9F68003EC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31" name="Title 2"/>
          <p:cNvSpPr txBox="1"/>
          <p:nvPr/>
        </p:nvSpPr>
        <p:spPr>
          <a:xfrm>
            <a:off x="4667660" y="3147969"/>
            <a:ext cx="4685811" cy="834972"/>
          </a:xfrm>
          <a:prstGeom prst="rect">
            <a:avLst/>
          </a:prstGeom>
        </p:spPr>
        <p:txBody>
          <a:bodyPr vert="horz" lIns="0" tIns="36576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400" b="0">
              <a:solidFill>
                <a:srgbClr val="025292"/>
              </a:solidFill>
              <a:latin typeface="Allianz Neo Regular" panose="020B0504020203020204" pitchFamily="34" charset="77"/>
            </a:endParaRPr>
          </a:p>
        </p:txBody>
      </p:sp>
      <p:sp>
        <p:nvSpPr>
          <p:cNvPr id="33" name="Rectangle 32"/>
          <p:cNvSpPr/>
          <p:nvPr/>
        </p:nvSpPr>
        <p:spPr bwMode="gray">
          <a:xfrm>
            <a:off x="2545582" y="2813371"/>
            <a:ext cx="4791610" cy="2292703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tIns="91440" bIns="91440" rtlCol="0" anchor="t"/>
          <a:lstStyle/>
          <a:p>
            <a:pPr>
              <a:buClr>
                <a:schemeClr val="tx2"/>
              </a:buClr>
            </a:pPr>
            <a:r>
              <a:rPr lang="en-US" sz="2400">
                <a:latin typeface="Allianz Neo Regular" panose="020B0504020203020204" pitchFamily="34" charset="77"/>
              </a:rPr>
              <a:t>After ending the call, patient will receive a medical report with advice and recommended (deliverable) medication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949908" y="1115783"/>
            <a:ext cx="3225553" cy="5734315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1195959" y="2829388"/>
            <a:ext cx="1068680" cy="10686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Allianz Neo Regular" panose="020B0504020203020204" pitchFamily="34" charset="77"/>
              </a:rPr>
              <a:t>6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06797" y="2104868"/>
            <a:ext cx="2111774" cy="37561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52"/>
          <a:stretch>
            <a:fillRect/>
          </a:stretch>
        </p:blipFill>
        <p:spPr>
          <a:xfrm>
            <a:off x="8506797" y="5574260"/>
            <a:ext cx="2111774" cy="29191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YOUR HEALTH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9FB5C6-91C7-4EBC-8B02-A9AB5C2706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F65669-8FA9-471A-987E-CDA9F68003EC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33" name="Rectangle 32"/>
          <p:cNvSpPr/>
          <p:nvPr/>
        </p:nvSpPr>
        <p:spPr bwMode="gray">
          <a:xfrm>
            <a:off x="2534825" y="2978751"/>
            <a:ext cx="4408142" cy="2130962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tIns="91440" bIns="91440" rtlCol="0" anchor="t"/>
          <a:lstStyle/>
          <a:p>
            <a:pPr>
              <a:buClr>
                <a:schemeClr val="tx2"/>
              </a:buClr>
            </a:pPr>
            <a:r>
              <a:rPr lang="en-US" sz="2400" dirty="0">
                <a:latin typeface="+mj-lt"/>
              </a:rPr>
              <a:t>Patient can access their medical records anytime through the “My Health” section of the app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939310" y="1249012"/>
            <a:ext cx="2996368" cy="5326875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1195959" y="2950768"/>
            <a:ext cx="1068680" cy="10686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llianz Neo Regular" panose="020B0504020203020204" pitchFamily="34" charset="77"/>
              </a:rPr>
              <a:t>7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54199" y="2163495"/>
            <a:ext cx="1966590" cy="34979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743"/>
          <a:stretch>
            <a:fillRect/>
          </a:stretch>
        </p:blipFill>
        <p:spPr>
          <a:xfrm>
            <a:off x="8454201" y="5362304"/>
            <a:ext cx="1966588" cy="299567"/>
          </a:xfrm>
          <a:prstGeom prst="rect">
            <a:avLst/>
          </a:prstGeom>
        </p:spPr>
      </p:pic>
      <p:pic>
        <p:nvPicPr>
          <p:cNvPr id="12" name="Content Placeholder 9"/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9510994" y="5486733"/>
            <a:ext cx="909795" cy="2178305"/>
          </a:xfrm>
          <a:prstGeom prst="rect">
            <a:avLst/>
          </a:prstGeom>
          <a:effectLst>
            <a:outerShdw blurRad="152400" sx="102000" sy="102000" algn="ctr" rotWithShape="0">
              <a:prstClr val="black">
                <a:alpha val="25000"/>
              </a:prst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gray">
          <a:xfrm>
            <a:off x="0" y="1365627"/>
            <a:ext cx="12190413" cy="28191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tIns="91440" bIns="91440" rtlCol="0" anchor="ctr"/>
          <a:lstStyle/>
          <a:p>
            <a:pPr algn="ctr">
              <a:buClr>
                <a:schemeClr val="tx2"/>
              </a:buClr>
            </a:pPr>
            <a:endParaRPr lang="en-US" sz="1400">
              <a:latin typeface="Allianz Neo Regular" panose="020B0504020203020204" pitchFamily="34" charset="77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Customer journey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F93B25-7B8E-4B6B-A5A9-70963B14E1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F65669-8FA9-471A-987E-CDA9F68003EC}" type="slidenum">
              <a:rPr lang="en-GB" smtClean="0"/>
              <a:pPr/>
              <a:t>15</a:t>
            </a:fld>
            <a:endParaRPr lang="en-GB"/>
          </a:p>
        </p:txBody>
      </p:sp>
      <p:grpSp>
        <p:nvGrpSpPr>
          <p:cNvPr id="19" name="Group 18"/>
          <p:cNvGrpSpPr/>
          <p:nvPr/>
        </p:nvGrpSpPr>
        <p:grpSpPr>
          <a:xfrm>
            <a:off x="10337800" y="4267540"/>
            <a:ext cx="1657345" cy="1402697"/>
            <a:chOff x="10316366" y="4293185"/>
            <a:chExt cx="1893711" cy="1341839"/>
          </a:xfrm>
        </p:grpSpPr>
        <p:sp>
          <p:nvSpPr>
            <p:cNvPr id="39" name="Chevron 38"/>
            <p:cNvSpPr/>
            <p:nvPr/>
          </p:nvSpPr>
          <p:spPr>
            <a:xfrm>
              <a:off x="10316366" y="4293185"/>
              <a:ext cx="1893711" cy="1291492"/>
            </a:xfrm>
            <a:prstGeom prst="chevron">
              <a:avLst>
                <a:gd name="adj" fmla="val 20758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lIns="160916" tIns="0" rIns="80458" bIns="80458" rtlCol="0" anchor="ctr" anchorCtr="0"/>
            <a:lstStyle/>
            <a:p>
              <a:pPr algn="ctr"/>
              <a:endParaRPr lang="en-US" sz="1200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11" name="Rectangle 10"/>
            <p:cNvSpPr/>
            <p:nvPr/>
          </p:nvSpPr>
          <p:spPr bwMode="gray">
            <a:xfrm>
              <a:off x="10615076" y="4475016"/>
              <a:ext cx="1315848" cy="1160008"/>
            </a:xfrm>
            <a:prstGeom prst="rect">
              <a:avLst/>
            </a:prstGeom>
            <a:noFill/>
            <a:ln w="9525" algn="ctr">
              <a:noFill/>
              <a:miter lim="800000"/>
              <a:headEnd type="none" w="lg" len="lg"/>
              <a:tailEnd type="none" w="lg" len="lg"/>
            </a:ln>
          </p:spPr>
          <p:txBody>
            <a:bodyPr tIns="91440" bIns="91440" rtlCol="0" anchor="t"/>
            <a:lstStyle/>
            <a:p>
              <a:pPr algn="ctr">
                <a:buClr>
                  <a:schemeClr val="tx2"/>
                </a:buClr>
              </a:pPr>
              <a:r>
                <a:rPr lang="en-US" sz="1100">
                  <a:solidFill>
                    <a:schemeClr val="accent2"/>
                  </a:solidFill>
                  <a:latin typeface="+mj-lt"/>
                </a:rPr>
                <a:t>Doctor can arrange for drug delivery to the patient’s address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564182" y="4109652"/>
            <a:ext cx="1982805" cy="1661518"/>
            <a:chOff x="8648355" y="4110242"/>
            <a:chExt cx="1893711" cy="1620187"/>
          </a:xfrm>
        </p:grpSpPr>
        <p:sp>
          <p:nvSpPr>
            <p:cNvPr id="38" name="Chevron 37"/>
            <p:cNvSpPr/>
            <p:nvPr/>
          </p:nvSpPr>
          <p:spPr>
            <a:xfrm>
              <a:off x="8648355" y="4264011"/>
              <a:ext cx="1893711" cy="1291493"/>
            </a:xfrm>
            <a:prstGeom prst="chevron">
              <a:avLst>
                <a:gd name="adj" fmla="val 20758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lIns="160916" tIns="0" rIns="80458" bIns="80458" rtlCol="0" anchor="ctr" anchorCtr="0"/>
            <a:lstStyle/>
            <a:p>
              <a:pPr algn="ctr"/>
              <a:endParaRPr lang="en-US" sz="120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14" name="Rectangle 13"/>
            <p:cNvSpPr/>
            <p:nvPr/>
          </p:nvSpPr>
          <p:spPr bwMode="gray">
            <a:xfrm>
              <a:off x="8914600" y="4110242"/>
              <a:ext cx="1492541" cy="1620187"/>
            </a:xfrm>
            <a:prstGeom prst="rect">
              <a:avLst/>
            </a:prstGeom>
            <a:noFill/>
            <a:ln w="9525" algn="ctr">
              <a:noFill/>
              <a:miter lim="800000"/>
              <a:headEnd type="none" w="lg" len="lg"/>
              <a:tailEnd type="none" w="lg" len="lg"/>
            </a:ln>
          </p:spPr>
          <p:txBody>
            <a:bodyPr tIns="91440" bIns="91440" rtlCol="0" anchor="ctr"/>
            <a:lstStyle/>
            <a:p>
              <a:pPr algn="ctr">
                <a:buClr>
                  <a:schemeClr val="tx2"/>
                </a:buClr>
              </a:pPr>
              <a:r>
                <a:rPr lang="en-US" sz="1100">
                  <a:solidFill>
                    <a:schemeClr val="accent2"/>
                  </a:solidFill>
                  <a:latin typeface="+mj-lt"/>
                </a:rPr>
                <a:t>After the call,   patient receives his medical report with  doctor’s advice and OTC prescription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438706" y="4238536"/>
            <a:ext cx="1814816" cy="1381353"/>
            <a:chOff x="5464716" y="4259480"/>
            <a:chExt cx="1798320" cy="1368797"/>
          </a:xfrm>
        </p:grpSpPr>
        <p:sp>
          <p:nvSpPr>
            <p:cNvPr id="36" name="Chevron 35"/>
            <p:cNvSpPr/>
            <p:nvPr/>
          </p:nvSpPr>
          <p:spPr>
            <a:xfrm>
              <a:off x="5464716" y="4288677"/>
              <a:ext cx="1798320" cy="1317137"/>
            </a:xfrm>
            <a:prstGeom prst="chevron">
              <a:avLst>
                <a:gd name="adj" fmla="val 20758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lIns="160916" tIns="0" rIns="80458" bIns="80458" rtlCol="0" anchor="ctr" anchorCtr="0"/>
            <a:lstStyle/>
            <a:p>
              <a:pPr algn="ctr"/>
              <a:endParaRPr lang="en-US" sz="110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17" name="Rectangle 16"/>
            <p:cNvSpPr/>
            <p:nvPr/>
          </p:nvSpPr>
          <p:spPr bwMode="gray">
            <a:xfrm>
              <a:off x="5654151" y="4259480"/>
              <a:ext cx="1533377" cy="1368797"/>
            </a:xfrm>
            <a:prstGeom prst="rect">
              <a:avLst/>
            </a:prstGeom>
            <a:noFill/>
            <a:ln w="9525" algn="ctr">
              <a:noFill/>
              <a:miter lim="800000"/>
              <a:headEnd type="none" w="lg" len="lg"/>
              <a:tailEnd type="none" w="lg" len="lg"/>
            </a:ln>
          </p:spPr>
          <p:txBody>
            <a:bodyPr tIns="91440" bIns="91440" rtlCol="0" anchor="ctr"/>
            <a:lstStyle/>
            <a:p>
              <a:pPr algn="ctr">
                <a:buClr>
                  <a:schemeClr val="tx2"/>
                </a:buClr>
              </a:pPr>
              <a:r>
                <a:rPr lang="en-US" sz="1100">
                  <a:solidFill>
                    <a:schemeClr val="accent2"/>
                  </a:solidFill>
                  <a:latin typeface="+mj-lt"/>
                </a:rPr>
                <a:t>Fills out basic symptom description and uploads photo (optional)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904606" y="4267540"/>
            <a:ext cx="1741547" cy="1328640"/>
            <a:chOff x="3783304" y="4293184"/>
            <a:chExt cx="1828218" cy="1317137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4" name="Chevron 33"/>
            <p:cNvSpPr/>
            <p:nvPr/>
          </p:nvSpPr>
          <p:spPr>
            <a:xfrm>
              <a:off x="3783304" y="4293184"/>
              <a:ext cx="1828218" cy="1317137"/>
            </a:xfrm>
            <a:prstGeom prst="chevron">
              <a:avLst>
                <a:gd name="adj" fmla="val 20758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lIns="160916" tIns="0" rIns="80458" bIns="80458" rtlCol="0" anchor="ctr" anchorCtr="0"/>
            <a:lstStyle/>
            <a:p>
              <a:pPr algn="ctr"/>
              <a:endParaRPr lang="en-US" sz="110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18" name="Rectangle 17"/>
            <p:cNvSpPr/>
            <p:nvPr/>
          </p:nvSpPr>
          <p:spPr bwMode="gray">
            <a:xfrm>
              <a:off x="4027762" y="4577344"/>
              <a:ext cx="1408176" cy="640080"/>
            </a:xfrm>
            <a:prstGeom prst="rect">
              <a:avLst/>
            </a:prstGeom>
            <a:grpFill/>
            <a:ln w="9525" algn="ctr">
              <a:noFill/>
              <a:miter lim="800000"/>
              <a:headEnd type="none" w="lg" len="lg"/>
              <a:tailEnd type="none" w="lg" len="lg"/>
            </a:ln>
          </p:spPr>
          <p:txBody>
            <a:bodyPr tIns="91440" bIns="91440" rtlCol="0" anchor="ctr"/>
            <a:lstStyle/>
            <a:p>
              <a:pPr algn="ctr">
                <a:buClr>
                  <a:schemeClr val="tx2"/>
                </a:buClr>
              </a:pPr>
              <a:r>
                <a:rPr lang="en-US" sz="1100">
                  <a:solidFill>
                    <a:schemeClr val="accent2"/>
                  </a:solidFill>
                  <a:latin typeface="+mj-lt"/>
                </a:rPr>
                <a:t>Selects the beneficiary</a:t>
              </a:r>
            </a:p>
          </p:txBody>
        </p:sp>
      </p:grpSp>
      <p:sp>
        <p:nvSpPr>
          <p:cNvPr id="23" name="Chevron 22"/>
          <p:cNvSpPr/>
          <p:nvPr/>
        </p:nvSpPr>
        <p:spPr>
          <a:xfrm>
            <a:off x="924025" y="4265475"/>
            <a:ext cx="1939968" cy="1326547"/>
          </a:xfrm>
          <a:prstGeom prst="chevron">
            <a:avLst>
              <a:gd name="adj" fmla="val 20758"/>
            </a:avLst>
          </a:prstGeom>
          <a:solidFill>
            <a:srgbClr val="DCF1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60916" tIns="0" rIns="80458" bIns="80458" rtlCol="0" anchor="ctr" anchorCtr="0"/>
          <a:lstStyle/>
          <a:p>
            <a:pPr algn="ctr"/>
            <a:endParaRPr lang="en-US" sz="110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 bwMode="gray">
          <a:xfrm>
            <a:off x="1134691" y="4401186"/>
            <a:ext cx="1495595" cy="1137392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tIns="91440" bIns="91440" rtlCol="0" anchor="ctr"/>
          <a:lstStyle/>
          <a:p>
            <a:pPr algn="ctr">
              <a:buClr>
                <a:schemeClr val="tx2"/>
              </a:buClr>
            </a:pPr>
            <a:r>
              <a:rPr lang="en-US" sz="1100">
                <a:solidFill>
                  <a:schemeClr val="accent2"/>
                </a:solidFill>
                <a:latin typeface="+mj-lt"/>
              </a:rPr>
              <a:t>Patient registers by entering policy/ID number  and creates account</a:t>
            </a:r>
          </a:p>
        </p:txBody>
      </p:sp>
      <p:sp>
        <p:nvSpPr>
          <p:cNvPr id="24" name="Chevron 23"/>
          <p:cNvSpPr/>
          <p:nvPr/>
        </p:nvSpPr>
        <p:spPr>
          <a:xfrm>
            <a:off x="2648259" y="4268268"/>
            <a:ext cx="1468825" cy="1330264"/>
          </a:xfrm>
          <a:prstGeom prst="chevron">
            <a:avLst>
              <a:gd name="adj" fmla="val 20758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60916" tIns="0" rIns="80458" bIns="80458" rtlCol="0" anchor="ctr" anchorCtr="0"/>
          <a:lstStyle/>
          <a:p>
            <a:pPr algn="ctr"/>
            <a:endParaRPr lang="en-US" sz="110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 bwMode="gray">
          <a:xfrm>
            <a:off x="2660413" y="4277588"/>
            <a:ext cx="1450449" cy="1318592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tIns="91440" bIns="91440" rtlCol="0" anchor="ctr"/>
          <a:lstStyle/>
          <a:p>
            <a:pPr algn="ctr">
              <a:buClr>
                <a:schemeClr val="tx2"/>
              </a:buClr>
            </a:pPr>
            <a:r>
              <a:rPr lang="en-US" sz="1100">
                <a:solidFill>
                  <a:schemeClr val="accent2"/>
                </a:solidFill>
                <a:latin typeface="+mj-lt"/>
              </a:rPr>
              <a:t>Clicks on </a:t>
            </a:r>
          </a:p>
          <a:p>
            <a:pPr algn="ctr">
              <a:buClr>
                <a:schemeClr val="tx2"/>
              </a:buClr>
            </a:pPr>
            <a:r>
              <a:rPr lang="en-US" sz="1100">
                <a:solidFill>
                  <a:schemeClr val="accent2"/>
                </a:solidFill>
                <a:latin typeface="+mj-lt"/>
              </a:rPr>
              <a:t>     “See a doctor now”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058273" y="4265722"/>
            <a:ext cx="1708181" cy="1330464"/>
            <a:chOff x="7137836" y="4293184"/>
            <a:chExt cx="1691072" cy="1317137"/>
          </a:xfrm>
        </p:grpSpPr>
        <p:sp>
          <p:nvSpPr>
            <p:cNvPr id="37" name="Chevron 36"/>
            <p:cNvSpPr/>
            <p:nvPr/>
          </p:nvSpPr>
          <p:spPr>
            <a:xfrm>
              <a:off x="7137836" y="4293184"/>
              <a:ext cx="1691072" cy="1317137"/>
            </a:xfrm>
            <a:prstGeom prst="chevron">
              <a:avLst>
                <a:gd name="adj" fmla="val 20758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lIns="160916" tIns="0" rIns="80458" bIns="80458" rtlCol="0" anchor="ctr" anchorCtr="0"/>
            <a:lstStyle/>
            <a:p>
              <a:pPr algn="ctr"/>
              <a:endParaRPr lang="en-US" sz="110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27" name="Rectangle 26"/>
            <p:cNvSpPr/>
            <p:nvPr/>
          </p:nvSpPr>
          <p:spPr bwMode="gray">
            <a:xfrm>
              <a:off x="7450455" y="4315906"/>
              <a:ext cx="1245442" cy="1280160"/>
            </a:xfrm>
            <a:prstGeom prst="rect">
              <a:avLst/>
            </a:prstGeom>
            <a:noFill/>
            <a:ln w="9525" algn="ctr">
              <a:noFill/>
              <a:miter lim="800000"/>
              <a:headEnd type="none" w="lg" len="lg"/>
              <a:tailEnd type="none" w="lg" len="lg"/>
            </a:ln>
          </p:spPr>
          <p:txBody>
            <a:bodyPr tIns="91440" bIns="91440" rtlCol="0" anchor="ctr"/>
            <a:lstStyle/>
            <a:p>
              <a:pPr algn="ctr">
                <a:buClr>
                  <a:schemeClr val="tx2"/>
                </a:buClr>
              </a:pPr>
              <a:r>
                <a:rPr lang="en-US" sz="1100">
                  <a:solidFill>
                    <a:schemeClr val="accent2"/>
                  </a:solidFill>
                  <a:latin typeface="+mj-lt"/>
                </a:rPr>
                <a:t>Video consultation begins</a:t>
              </a:r>
            </a:p>
          </p:txBody>
        </p:sp>
      </p:grpSp>
      <p:sp>
        <p:nvSpPr>
          <p:cNvPr id="22" name="Pentagon 21"/>
          <p:cNvSpPr/>
          <p:nvPr/>
        </p:nvSpPr>
        <p:spPr>
          <a:xfrm>
            <a:off x="7005" y="4277486"/>
            <a:ext cx="1120982" cy="1314535"/>
          </a:xfrm>
          <a:prstGeom prst="homePlate">
            <a:avLst>
              <a:gd name="adj" fmla="val 22102"/>
            </a:avLst>
          </a:prstGeom>
          <a:solidFill>
            <a:srgbClr val="F8FC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80458" tIns="0" rIns="80458" bIns="80458" rtlCol="0" anchor="ctr" anchorCtr="0"/>
          <a:lstStyle/>
          <a:p>
            <a:pPr algn="ctr"/>
            <a:endParaRPr lang="en-US" sz="110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 bwMode="gray">
          <a:xfrm>
            <a:off x="-25451" y="4457618"/>
            <a:ext cx="1051829" cy="86157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tIns="91440" bIns="91440" rtlCol="0" anchor="ctr"/>
          <a:lstStyle/>
          <a:p>
            <a:pPr algn="ctr">
              <a:buClr>
                <a:schemeClr val="tx2"/>
              </a:buClr>
            </a:pPr>
            <a:r>
              <a:rPr lang="en-US" sz="1100">
                <a:solidFill>
                  <a:schemeClr val="accent2"/>
                </a:solidFill>
                <a:latin typeface="+mj-lt"/>
              </a:rPr>
              <a:t>Patient </a:t>
            </a:r>
          </a:p>
          <a:p>
            <a:pPr algn="ctr">
              <a:buClr>
                <a:schemeClr val="tx2"/>
              </a:buClr>
            </a:pPr>
            <a:r>
              <a:rPr lang="en-US" sz="1100">
                <a:solidFill>
                  <a:schemeClr val="accent2"/>
                </a:solidFill>
                <a:latin typeface="+mj-lt"/>
              </a:rPr>
              <a:t>downloads app</a:t>
            </a:r>
          </a:p>
        </p:txBody>
      </p:sp>
      <p:pic>
        <p:nvPicPr>
          <p:cNvPr id="157798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347212" y="2332309"/>
            <a:ext cx="1750363" cy="83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3624884"/>
            <a:ext cx="1187583" cy="427979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+mj-lt"/>
              </a:rPr>
              <a:t>Login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681501" y="3655847"/>
            <a:ext cx="1187583" cy="427979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+mj-lt"/>
              </a:rPr>
              <a:t>Home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307535" y="3626558"/>
            <a:ext cx="1187583" cy="587446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b="1" dirty="0">
                <a:solidFill>
                  <a:schemeClr val="accent2"/>
                </a:solidFill>
                <a:latin typeface="+mj-lt"/>
              </a:rPr>
              <a:t>Select Patient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80369" y="3603030"/>
            <a:ext cx="1187583" cy="587446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b="1" dirty="0">
                <a:solidFill>
                  <a:schemeClr val="accent2"/>
                </a:solidFill>
                <a:latin typeface="+mj-lt"/>
              </a:rPr>
              <a:t>Photo Upload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355446" y="3664959"/>
            <a:ext cx="1187583" cy="427979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+mj-lt"/>
              </a:rPr>
              <a:t>Call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923895" y="3612555"/>
            <a:ext cx="1187583" cy="587446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b="1" dirty="0">
                <a:solidFill>
                  <a:schemeClr val="accent2"/>
                </a:solidFill>
                <a:latin typeface="+mj-lt"/>
              </a:rPr>
              <a:t>Doctor’s Report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386195" y="3647404"/>
            <a:ext cx="1469532" cy="427979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/>
            <a:r>
              <a:rPr lang="en-US" sz="1600" b="1" dirty="0" err="1">
                <a:solidFill>
                  <a:schemeClr val="accent2"/>
                </a:solidFill>
                <a:latin typeface="+mj-lt"/>
              </a:rPr>
              <a:t>MyHealth</a:t>
            </a:r>
            <a:endParaRPr lang="en-US" sz="16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0" name="Rectangle 39">
            <a:hlinkClick r:id="rId4"/>
          </p:cNvPr>
          <p:cNvSpPr/>
          <p:nvPr/>
        </p:nvSpPr>
        <p:spPr>
          <a:xfrm>
            <a:off x="4067218" y="5771170"/>
            <a:ext cx="2052000" cy="5442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no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fr-FR" sz="1200" b="1" dirty="0">
                <a:solidFill>
                  <a:schemeClr val="bg1"/>
                </a:solidFill>
                <a:latin typeface="Allianz Neo" panose="020B0504020203020204" charset="0"/>
              </a:rPr>
              <a:t>HAH </a:t>
            </a:r>
            <a:r>
              <a:rPr lang="fr-FR" sz="1200" b="1" dirty="0" err="1">
                <a:solidFill>
                  <a:schemeClr val="bg1"/>
                </a:solidFill>
                <a:latin typeface="Allianz Neo" panose="020B0504020203020204" charset="0"/>
              </a:rPr>
              <a:t>Insurance</a:t>
            </a:r>
            <a:r>
              <a:rPr lang="fr-FR" sz="1200" b="1" dirty="0">
                <a:solidFill>
                  <a:schemeClr val="bg1"/>
                </a:solidFill>
                <a:latin typeface="Allianz Neo" panose="020B0504020203020204" charset="0"/>
              </a:rPr>
              <a:t> User</a:t>
            </a:r>
          </a:p>
        </p:txBody>
      </p:sp>
      <p:sp>
        <p:nvSpPr>
          <p:cNvPr id="42" name="Rectangle 41">
            <a:hlinkClick r:id="rId5"/>
          </p:cNvPr>
          <p:cNvSpPr/>
          <p:nvPr/>
        </p:nvSpPr>
        <p:spPr>
          <a:xfrm>
            <a:off x="6216724" y="5771170"/>
            <a:ext cx="2052000" cy="5442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no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fr-FR" sz="1200" b="1" dirty="0">
                <a:solidFill>
                  <a:schemeClr val="bg1"/>
                </a:solidFill>
                <a:latin typeface="Allianz Neo" panose="020B0504020203020204" charset="0"/>
              </a:rPr>
              <a:t>HAH Promo code user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12150A-EA87-4C14-8276-8DC9869DA62E}"/>
              </a:ext>
            </a:extLst>
          </p:cNvPr>
          <p:cNvGrpSpPr/>
          <p:nvPr/>
        </p:nvGrpSpPr>
        <p:grpSpPr>
          <a:xfrm>
            <a:off x="1034812" y="1353360"/>
            <a:ext cx="1357378" cy="2413117"/>
            <a:chOff x="7468949" y="1029284"/>
            <a:chExt cx="3125812" cy="5556999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D38DCAE2-6E97-473A-B783-A8217C29C9E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7468949" y="1029284"/>
              <a:ext cx="3125812" cy="5556999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4C1FD644-73EF-4A05-86CE-046C1555A14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95152" y="1973090"/>
              <a:ext cx="2074151" cy="3689225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E9BEFCC-DFDB-450F-B63F-C711BE6551BA}"/>
              </a:ext>
            </a:extLst>
          </p:cNvPr>
          <p:cNvGrpSpPr/>
          <p:nvPr/>
        </p:nvGrpSpPr>
        <p:grpSpPr>
          <a:xfrm>
            <a:off x="2594030" y="1353360"/>
            <a:ext cx="1357378" cy="2413117"/>
            <a:chOff x="7468949" y="1029284"/>
            <a:chExt cx="3125812" cy="5556999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541A1EF2-C052-4245-9EE6-4D5C21140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7468949" y="1029284"/>
              <a:ext cx="3125812" cy="5556999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78A6084C-F4FA-4D5A-A403-FC587E4E3B5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95153" y="1973092"/>
              <a:ext cx="2074151" cy="3689219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1A9C2A8-ED65-4656-8805-0C1A6F4F525D}"/>
              </a:ext>
            </a:extLst>
          </p:cNvPr>
          <p:cNvGrpSpPr/>
          <p:nvPr/>
        </p:nvGrpSpPr>
        <p:grpSpPr>
          <a:xfrm>
            <a:off x="4153248" y="1353360"/>
            <a:ext cx="1357378" cy="2413117"/>
            <a:chOff x="7468949" y="1029284"/>
            <a:chExt cx="3125812" cy="5556999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EC6675DE-941F-48D2-AF09-05B04C9F0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7468949" y="1029284"/>
              <a:ext cx="3125812" cy="5556999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0961089F-02EC-4B94-B1D0-350DF01AE18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95153" y="1973092"/>
              <a:ext cx="2074151" cy="3689219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1A5F8E9-C1D5-41A9-900A-6FB7597306B8}"/>
              </a:ext>
            </a:extLst>
          </p:cNvPr>
          <p:cNvGrpSpPr/>
          <p:nvPr/>
        </p:nvGrpSpPr>
        <p:grpSpPr>
          <a:xfrm>
            <a:off x="5712466" y="1353360"/>
            <a:ext cx="1357378" cy="2413117"/>
            <a:chOff x="7468949" y="1029284"/>
            <a:chExt cx="3125812" cy="5556999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8FF570A3-DC59-496A-82A1-434FCC478C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7468949" y="1029284"/>
              <a:ext cx="3125812" cy="5556999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1753624C-0523-4F2A-8C54-E26AFB63DE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95153" y="1973092"/>
              <a:ext cx="2074151" cy="3689219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33984C8-1740-4839-9B57-EE8BE4A70FA2}"/>
              </a:ext>
            </a:extLst>
          </p:cNvPr>
          <p:cNvGrpSpPr/>
          <p:nvPr/>
        </p:nvGrpSpPr>
        <p:grpSpPr>
          <a:xfrm>
            <a:off x="7271684" y="1353360"/>
            <a:ext cx="1357378" cy="2413117"/>
            <a:chOff x="7468949" y="1029284"/>
            <a:chExt cx="3125812" cy="5556999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A03CA28E-F08B-40FA-9B7D-874945A897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7468949" y="1029284"/>
              <a:ext cx="3125812" cy="5556999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79E0AC19-AF14-4B02-9B73-5CD6F6C5FA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95153" y="1973092"/>
              <a:ext cx="2074151" cy="3689219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7B5576A-9DA1-4744-8905-C362B4119219}"/>
              </a:ext>
            </a:extLst>
          </p:cNvPr>
          <p:cNvGrpSpPr/>
          <p:nvPr/>
        </p:nvGrpSpPr>
        <p:grpSpPr>
          <a:xfrm>
            <a:off x="8830902" y="1353360"/>
            <a:ext cx="1357378" cy="2413117"/>
            <a:chOff x="7468949" y="1029284"/>
            <a:chExt cx="3125812" cy="5556999"/>
          </a:xfrm>
        </p:grpSpPr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D522404B-548E-4B6B-AAD6-8D0989593F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7468949" y="1029284"/>
              <a:ext cx="3125812" cy="5556999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E2D291A8-A2A0-4AC4-BAC9-8F8D6CEE1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95153" y="1973092"/>
              <a:ext cx="2074151" cy="3689219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2392856-8D1E-4A27-8942-261C81A6DFFD}"/>
              </a:ext>
            </a:extLst>
          </p:cNvPr>
          <p:cNvGrpSpPr/>
          <p:nvPr/>
        </p:nvGrpSpPr>
        <p:grpSpPr>
          <a:xfrm>
            <a:off x="10390122" y="1353360"/>
            <a:ext cx="1357378" cy="2413117"/>
            <a:chOff x="7468949" y="1029284"/>
            <a:chExt cx="3125812" cy="5556999"/>
          </a:xfrm>
        </p:grpSpPr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20A7C241-C9B1-46C8-BDE5-EF74A8995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7468949" y="1029284"/>
              <a:ext cx="3125812" cy="5556999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EC27FA0E-EF7B-4F50-8BB0-8FAC48FB71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95153" y="1973092"/>
              <a:ext cx="2074151" cy="368921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4CE67246-171D-4181-B778-8CE34E176160}"/>
              </a:ext>
            </a:extLst>
          </p:cNvPr>
          <p:cNvSpPr/>
          <p:nvPr/>
        </p:nvSpPr>
        <p:spPr bwMode="gray">
          <a:xfrm>
            <a:off x="-8467" y="-7719"/>
            <a:ext cx="12198880" cy="5519519"/>
          </a:xfrm>
          <a:prstGeom prst="rect">
            <a:avLst/>
          </a:prstGeom>
          <a:solidFill>
            <a:schemeClr val="accent2"/>
          </a:solidFill>
          <a:ln w="9525" algn="ctr">
            <a:solidFill>
              <a:srgbClr val="F2F2F2"/>
            </a:solidFill>
            <a:miter lim="800000"/>
            <a:headEnd type="none" w="lg" len="lg"/>
            <a:tailEnd type="none" w="lg" len="lg"/>
          </a:ln>
        </p:spPr>
        <p:txBody>
          <a:bodyPr tIns="91440" bIns="91440" rtlCol="0" anchor="ctr"/>
          <a:lstStyle/>
          <a:p>
            <a:pPr algn="ctr">
              <a:buClr>
                <a:schemeClr val="tx2"/>
              </a:buClr>
            </a:pPr>
            <a:endParaRPr lang="en-US" sz="1400" b="0" i="0">
              <a:latin typeface="Allianz Neo Regular" panose="020B0504020203020204" pitchFamily="34" charset="77"/>
            </a:endParaRPr>
          </a:p>
        </p:txBody>
      </p:sp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2119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73" name="think-cell Slide" r:id="rId5" imgW="12700" imgH="12700" progId="TCLayout.ActiveDocument.1">
                  <p:embed/>
                </p:oleObj>
              </mc:Choice>
              <mc:Fallback>
                <p:oleObj name="think-cell Slide" r:id="rId5" imgW="12700" imgH="12700" progId="TCLayout.ActiveDocument.1">
                  <p:embed/>
                  <p:pic>
                    <p:nvPicPr>
                      <p:cNvPr id="0" name="Object 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9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itle 4">
            <a:extLst>
              <a:ext uri="{FF2B5EF4-FFF2-40B4-BE49-F238E27FC236}">
                <a16:creationId xmlns:a16="http://schemas.microsoft.com/office/drawing/2014/main" id="{AAFEEFBF-0930-4171-B4CB-BB6E7F9BD45D}"/>
              </a:ext>
            </a:extLst>
          </p:cNvPr>
          <p:cNvSpPr txBox="1">
            <a:spLocks/>
          </p:cNvSpPr>
          <p:nvPr/>
        </p:nvSpPr>
        <p:spPr>
          <a:xfrm>
            <a:off x="939735" y="2454598"/>
            <a:ext cx="3962465" cy="77120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i="0" kern="1200"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800" dirty="0">
                <a:solidFill>
                  <a:schemeClr val="bg1"/>
                </a:solidFill>
              </a:rPr>
              <a:t>THANK YOU</a:t>
            </a:r>
            <a:endParaRPr lang="en-US" sz="4800" dirty="0">
              <a:solidFill>
                <a:schemeClr val="bg1"/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C8D21AC-DD80-48D5-AA24-1FB842F72C28}"/>
              </a:ext>
            </a:extLst>
          </p:cNvPr>
          <p:cNvGrpSpPr/>
          <p:nvPr/>
        </p:nvGrpSpPr>
        <p:grpSpPr>
          <a:xfrm>
            <a:off x="5324008" y="977900"/>
            <a:ext cx="6507213" cy="4539615"/>
            <a:chOff x="5889679" y="981885"/>
            <a:chExt cx="5624042" cy="3923490"/>
          </a:xfrm>
          <a:effectLst>
            <a:outerShdw blurRad="533400" sx="105000" sy="105000" algn="ctr" rotWithShape="0">
              <a:prstClr val="black">
                <a:alpha val="31000"/>
              </a:prstClr>
            </a:outerShdw>
          </a:effectLst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51B5014B-E14A-4AA7-842D-2840E47E83ED}"/>
                </a:ext>
              </a:extLst>
            </p:cNvPr>
            <p:cNvGrpSpPr/>
            <p:nvPr/>
          </p:nvGrpSpPr>
          <p:grpSpPr>
            <a:xfrm>
              <a:off x="5889679" y="1571429"/>
              <a:ext cx="2235145" cy="3326313"/>
              <a:chOff x="7468949" y="1029284"/>
              <a:chExt cx="3125812" cy="4651791"/>
            </a:xfrm>
          </p:grpSpPr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4FEBD5A6-1A29-4971-A8EF-DAB7326AA8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screen"/>
              <a:srcRect b="16290"/>
              <a:stretch/>
            </p:blipFill>
            <p:spPr>
              <a:xfrm>
                <a:off x="7468949" y="1029284"/>
                <a:ext cx="3125812" cy="4651791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ABAE9E13-FEE7-4D07-AC06-4AA521A1F0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995153" y="1973092"/>
                <a:ext cx="2074151" cy="3689219"/>
              </a:xfrm>
              <a:prstGeom prst="rect">
                <a:avLst/>
              </a:prstGeom>
            </p:spPr>
          </p:pic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3FA1DB7B-4CFD-4DC6-B531-DA8D6857F6AA}"/>
                </a:ext>
              </a:extLst>
            </p:cNvPr>
            <p:cNvGrpSpPr/>
            <p:nvPr/>
          </p:nvGrpSpPr>
          <p:grpSpPr>
            <a:xfrm>
              <a:off x="9278576" y="1561701"/>
              <a:ext cx="2235145" cy="3332663"/>
              <a:chOff x="7468949" y="1029284"/>
              <a:chExt cx="3125812" cy="4660671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6F9AE0A2-36AB-4437-B631-C78FFE68FFC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screen"/>
              <a:srcRect b="16130"/>
              <a:stretch/>
            </p:blipFill>
            <p:spPr>
              <a:xfrm>
                <a:off x="7468949" y="1029284"/>
                <a:ext cx="3125812" cy="4660671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3D5A8279-5744-4CA0-839A-F69F599E8D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995153" y="1973092"/>
                <a:ext cx="2074151" cy="3689219"/>
              </a:xfrm>
              <a:prstGeom prst="rect">
                <a:avLst/>
              </a:prstGeom>
            </p:spPr>
          </p:pic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0CA292D-F163-4E29-87A6-5043961EC403}"/>
                </a:ext>
              </a:extLst>
            </p:cNvPr>
            <p:cNvGrpSpPr/>
            <p:nvPr/>
          </p:nvGrpSpPr>
          <p:grpSpPr>
            <a:xfrm>
              <a:off x="7405033" y="981885"/>
              <a:ext cx="2624791" cy="3923490"/>
              <a:chOff x="7468949" y="1029284"/>
              <a:chExt cx="3125812" cy="4672406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91557D58-4502-439F-B2B3-61CAAD940BA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screen"/>
              <a:srcRect b="15918"/>
              <a:stretch/>
            </p:blipFill>
            <p:spPr>
              <a:xfrm>
                <a:off x="7468949" y="1029284"/>
                <a:ext cx="3125812" cy="4672406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9D7F4596-B3E0-49DA-89FF-FDB3E4BB3A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995153" y="1973092"/>
                <a:ext cx="2074151" cy="3689219"/>
              </a:xfrm>
              <a:prstGeom prst="rect">
                <a:avLst/>
              </a:prstGeom>
            </p:spPr>
          </p:pic>
        </p:grp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16640F13-07FB-478E-A24F-113011B23AA9}"/>
              </a:ext>
            </a:extLst>
          </p:cNvPr>
          <p:cNvSpPr/>
          <p:nvPr/>
        </p:nvSpPr>
        <p:spPr bwMode="gray">
          <a:xfrm>
            <a:off x="0" y="5437762"/>
            <a:ext cx="12190413" cy="1421826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tIns="91440" bIns="91440" rtlCol="0" anchor="ctr"/>
          <a:lstStyle/>
          <a:p>
            <a:pPr algn="ctr">
              <a:buClr>
                <a:schemeClr val="tx2"/>
              </a:buClr>
            </a:pPr>
            <a:endParaRPr lang="en-GB" sz="1400" dirty="0"/>
          </a:p>
        </p:txBody>
      </p:sp>
      <p:pic>
        <p:nvPicPr>
          <p:cNvPr id="38" name="Picture 37">
            <a:hlinkClick r:id="rId11"/>
            <a:extLst>
              <a:ext uri="{FF2B5EF4-FFF2-40B4-BE49-F238E27FC236}">
                <a16:creationId xmlns:a16="http://schemas.microsoft.com/office/drawing/2014/main" id="{EDF6C8D9-3A08-4432-A529-C9E408D4BD12}"/>
              </a:ext>
            </a:extLst>
          </p:cNvPr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418589" y="5653775"/>
            <a:ext cx="1990507" cy="770320"/>
          </a:xfrm>
          <a:prstGeom prst="rect">
            <a:avLst/>
          </a:prstGeom>
        </p:spPr>
      </p:pic>
      <p:pic>
        <p:nvPicPr>
          <p:cNvPr id="39" name="Picture 38">
            <a:hlinkClick r:id="rId13"/>
            <a:extLst>
              <a:ext uri="{FF2B5EF4-FFF2-40B4-BE49-F238E27FC236}">
                <a16:creationId xmlns:a16="http://schemas.microsoft.com/office/drawing/2014/main" id="{3A0772D4-0FEF-4CE6-AE72-F15C3D5CF1F3}"/>
              </a:ext>
            </a:extLst>
          </p:cNvPr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2362388" y="5654556"/>
            <a:ext cx="2051358" cy="793869"/>
          </a:xfrm>
          <a:prstGeom prst="rect">
            <a:avLst/>
          </a:prstGeom>
        </p:spPr>
      </p:pic>
      <p:pic>
        <p:nvPicPr>
          <p:cNvPr id="40" name="Picture 39" descr="A close up of a logo&#10;&#10;Description automatically generated">
            <a:extLst>
              <a:ext uri="{FF2B5EF4-FFF2-40B4-BE49-F238E27FC236}">
                <a16:creationId xmlns:a16="http://schemas.microsoft.com/office/drawing/2014/main" id="{C527C7A5-2020-4809-B480-292CED13A5A5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6" t="19442" r="6372" b="19320"/>
          <a:stretch/>
        </p:blipFill>
        <p:spPr>
          <a:xfrm>
            <a:off x="8647603" y="5806539"/>
            <a:ext cx="2891664" cy="73324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">
            <a:extLst>
              <a:ext uri="{FF2B5EF4-FFF2-40B4-BE49-F238E27FC236}">
                <a16:creationId xmlns:a16="http://schemas.microsoft.com/office/drawing/2014/main" id="{0355F36B-91C4-4EB6-B1CE-F3C2BB32B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29" y="646723"/>
            <a:ext cx="5761411" cy="686776"/>
          </a:xfrm>
        </p:spPr>
        <p:txBody>
          <a:bodyPr>
            <a:normAutofit/>
          </a:bodyPr>
          <a:lstStyle/>
          <a:p>
            <a:r>
              <a:rPr lang="en-US" sz="3100" dirty="0">
                <a:latin typeface="+mn-lt"/>
              </a:rPr>
              <a:t>HEALTH AT HAND DOCTORS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605ED5-CF9C-1643-BFCD-F35DDB7FB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29466" y="6348631"/>
            <a:ext cx="379442" cy="240218"/>
          </a:xfrm>
        </p:spPr>
        <p:txBody>
          <a:bodyPr/>
          <a:lstStyle/>
          <a:p>
            <a:fld id="{6D4E6269-E785-FF42-9462-A20F57F566E1}" type="slidenum">
              <a:rPr lang="en-US" sz="1000" smtClean="0"/>
              <a:pPr/>
              <a:t>1</a:t>
            </a:fld>
            <a:endParaRPr lang="en-US" sz="10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D8DE577-A971-954C-90FF-0EFC432FAB28}"/>
              </a:ext>
            </a:extLst>
          </p:cNvPr>
          <p:cNvSpPr/>
          <p:nvPr/>
        </p:nvSpPr>
        <p:spPr>
          <a:xfrm>
            <a:off x="1606080" y="3818207"/>
            <a:ext cx="4715438" cy="83099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fontAlgn="base"/>
            <a:r>
              <a:rPr lang="en-US" sz="1600" dirty="0">
                <a:solidFill>
                  <a:schemeClr val="accent2"/>
                </a:solidFill>
              </a:rPr>
              <a:t>Our doctors are all Family Medical Consultants or General Practitioners and are amongst the </a:t>
            </a:r>
            <a:r>
              <a:rPr lang="en-US" sz="1600" b="1" dirty="0">
                <a:solidFill>
                  <a:schemeClr val="accent2"/>
                </a:solidFill>
              </a:rPr>
              <a:t>highest qualified in the country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C352909-66E1-D14D-904F-CAE2C4F1CFA4}"/>
              </a:ext>
            </a:extLst>
          </p:cNvPr>
          <p:cNvSpPr/>
          <p:nvPr/>
        </p:nvSpPr>
        <p:spPr>
          <a:xfrm>
            <a:off x="1561195" y="2694063"/>
            <a:ext cx="4902615" cy="83099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fontAlgn="base"/>
            <a:r>
              <a:rPr lang="en-US" sz="1600" dirty="0">
                <a:solidFill>
                  <a:schemeClr val="accent2"/>
                </a:solidFill>
              </a:rPr>
              <a:t>Our doctors are </a:t>
            </a:r>
            <a:r>
              <a:rPr lang="en-US" sz="1600" b="1" dirty="0">
                <a:solidFill>
                  <a:schemeClr val="accent2"/>
                </a:solidFill>
              </a:rPr>
              <a:t>DHA licensed </a:t>
            </a:r>
            <a:r>
              <a:rPr lang="en-US" sz="1600" dirty="0">
                <a:solidFill>
                  <a:schemeClr val="accent2"/>
                </a:solidFill>
              </a:rPr>
              <a:t>and have completed a comprehensive accreditation process including training in video consultation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C1126AA-4E9E-D946-89B4-315982576789}"/>
              </a:ext>
            </a:extLst>
          </p:cNvPr>
          <p:cNvSpPr/>
          <p:nvPr/>
        </p:nvSpPr>
        <p:spPr>
          <a:xfrm>
            <a:off x="1570171" y="1547352"/>
            <a:ext cx="4715439" cy="83099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fontAlgn="base"/>
            <a:r>
              <a:rPr lang="en-US" sz="1600" dirty="0">
                <a:solidFill>
                  <a:schemeClr val="accent2"/>
                </a:solidFill>
              </a:rPr>
              <a:t>Our doctors are supported and monitored by rigorous internal </a:t>
            </a:r>
            <a:r>
              <a:rPr lang="en-US" sz="1600" b="1" dirty="0">
                <a:solidFill>
                  <a:schemeClr val="accent2"/>
                </a:solidFill>
              </a:rPr>
              <a:t>Quality Assurance and Quality Improvement </a:t>
            </a:r>
            <a:r>
              <a:rPr lang="en-US" sz="1600" dirty="0">
                <a:solidFill>
                  <a:schemeClr val="accent2"/>
                </a:solidFill>
              </a:rPr>
              <a:t>standards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9C0DCA9B-1423-C647-AB8F-28E9739A76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3762" y="3687102"/>
            <a:ext cx="1470297" cy="147029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30AB3EB-1B93-6A41-800C-6DDEBBBCE8F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4499" y="3737839"/>
            <a:ext cx="1470297" cy="147029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B7BFAB1-A7EE-874D-901F-2AC9273FE114}"/>
              </a:ext>
            </a:extLst>
          </p:cNvPr>
          <p:cNvGrpSpPr/>
          <p:nvPr/>
        </p:nvGrpSpPr>
        <p:grpSpPr>
          <a:xfrm>
            <a:off x="9894744" y="1216671"/>
            <a:ext cx="1679546" cy="2118743"/>
            <a:chOff x="7337233" y="1216671"/>
            <a:chExt cx="1679546" cy="2118743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774AC4C-20D5-DC45-AF78-DF46898C23BA}"/>
                </a:ext>
              </a:extLst>
            </p:cNvPr>
            <p:cNvSpPr/>
            <p:nvPr/>
          </p:nvSpPr>
          <p:spPr>
            <a:xfrm>
              <a:off x="7337233" y="2817346"/>
              <a:ext cx="167954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en-US" sz="1400" b="1" dirty="0">
                  <a:solidFill>
                    <a:schemeClr val="accent2"/>
                  </a:solidFill>
                  <a:latin typeface="Arial Regular"/>
                </a:rPr>
                <a:t>Dr. </a:t>
              </a:r>
              <a:r>
                <a:rPr lang="en-US" sz="1400" b="1" dirty="0" err="1">
                  <a:solidFill>
                    <a:schemeClr val="accent2"/>
                  </a:solidFill>
                  <a:latin typeface="Arial Regular"/>
                </a:rPr>
                <a:t>Yousra</a:t>
              </a:r>
              <a:r>
                <a:rPr lang="en-US" sz="1400" b="1" dirty="0">
                  <a:solidFill>
                    <a:schemeClr val="accent2"/>
                  </a:solidFill>
                  <a:latin typeface="Arial Regular"/>
                </a:rPr>
                <a:t> Ali</a:t>
              </a: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ED95937E-EDDF-4147-BE10-38FE0C4084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434499" y="1216671"/>
              <a:ext cx="1479688" cy="1479688"/>
            </a:xfrm>
            <a:prstGeom prst="rect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9F193CD-47E2-5846-AEEF-B6DED497CDD3}"/>
                </a:ext>
              </a:extLst>
            </p:cNvPr>
            <p:cNvSpPr/>
            <p:nvPr/>
          </p:nvSpPr>
          <p:spPr>
            <a:xfrm>
              <a:off x="7337233" y="3058415"/>
              <a:ext cx="154882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/>
              <a:r>
                <a:rPr lang="en-US" sz="1200" dirty="0">
                  <a:solidFill>
                    <a:schemeClr val="accent2"/>
                  </a:solidFill>
                  <a:latin typeface="Arial Regular"/>
                </a:rPr>
                <a:t>General Practitioner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84D30E5-82F9-604D-B7DA-D8FEED108502}"/>
              </a:ext>
            </a:extLst>
          </p:cNvPr>
          <p:cNvGrpSpPr/>
          <p:nvPr/>
        </p:nvGrpSpPr>
        <p:grpSpPr>
          <a:xfrm>
            <a:off x="7392711" y="1226062"/>
            <a:ext cx="1573131" cy="2109352"/>
            <a:chOff x="9880929" y="1226062"/>
            <a:chExt cx="1573131" cy="210935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82201118-A592-C544-8128-33B819BD4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83763" y="1226062"/>
              <a:ext cx="1470297" cy="1470297"/>
            </a:xfrm>
            <a:prstGeom prst="rect">
              <a:avLst/>
            </a:prstGeom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36486F2-A6CD-F844-89BC-1AF3C5F5621E}"/>
                </a:ext>
              </a:extLst>
            </p:cNvPr>
            <p:cNvSpPr/>
            <p:nvPr/>
          </p:nvSpPr>
          <p:spPr>
            <a:xfrm>
              <a:off x="9880929" y="2739165"/>
              <a:ext cx="146810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en-US" sz="1400" b="1" dirty="0">
                  <a:solidFill>
                    <a:schemeClr val="accent2"/>
                  </a:solidFill>
                  <a:latin typeface="Arial Regular"/>
                </a:rPr>
                <a:t>Dr</a:t>
              </a:r>
              <a:r>
                <a:rPr lang="en-US" b="1" dirty="0">
                  <a:solidFill>
                    <a:schemeClr val="accent2"/>
                  </a:solidFill>
                  <a:latin typeface="Arial Regular"/>
                </a:rPr>
                <a:t>. </a:t>
              </a:r>
              <a:r>
                <a:rPr lang="en-US" sz="1400" b="1" dirty="0">
                  <a:solidFill>
                    <a:schemeClr val="accent2"/>
                  </a:solidFill>
                  <a:latin typeface="Arial Regular"/>
                </a:rPr>
                <a:t>Rami</a:t>
              </a:r>
              <a:r>
                <a:rPr lang="en-US" b="1" dirty="0">
                  <a:solidFill>
                    <a:schemeClr val="accent2"/>
                  </a:solidFill>
                  <a:latin typeface="Arial Regular"/>
                </a:rPr>
                <a:t> </a:t>
              </a:r>
              <a:r>
                <a:rPr lang="en-US" sz="1400" b="1" dirty="0">
                  <a:solidFill>
                    <a:schemeClr val="accent2"/>
                  </a:solidFill>
                  <a:latin typeface="Arial Regular"/>
                </a:rPr>
                <a:t>Said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05C5D64-2DF5-7B4E-9EE7-C42A4234786B}"/>
                </a:ext>
              </a:extLst>
            </p:cNvPr>
            <p:cNvSpPr/>
            <p:nvPr/>
          </p:nvSpPr>
          <p:spPr>
            <a:xfrm>
              <a:off x="9880930" y="3058415"/>
              <a:ext cx="154882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/>
              <a:r>
                <a:rPr lang="en-US" sz="1200" dirty="0">
                  <a:solidFill>
                    <a:schemeClr val="accent2"/>
                  </a:solidFill>
                  <a:latin typeface="Arial Regular"/>
                </a:rPr>
                <a:t>General Practitioner</a:t>
              </a: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C0F2DF0E-26BB-0A46-A7E5-CE4C37D0640E}"/>
              </a:ext>
            </a:extLst>
          </p:cNvPr>
          <p:cNvSpPr/>
          <p:nvPr/>
        </p:nvSpPr>
        <p:spPr>
          <a:xfrm>
            <a:off x="7337233" y="5318755"/>
            <a:ext cx="16246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400" b="1" dirty="0">
                <a:solidFill>
                  <a:schemeClr val="accent2"/>
                </a:solidFill>
                <a:latin typeface="Arial Regular"/>
              </a:rPr>
              <a:t>Dr. </a:t>
            </a:r>
            <a:r>
              <a:rPr lang="en-US" sz="1400" b="1" dirty="0" err="1">
                <a:solidFill>
                  <a:schemeClr val="accent2"/>
                </a:solidFill>
                <a:latin typeface="Arial Regular"/>
              </a:rPr>
              <a:t>Zaib</a:t>
            </a:r>
            <a:r>
              <a:rPr lang="en-US" sz="1400" b="1" dirty="0">
                <a:solidFill>
                  <a:schemeClr val="accent2"/>
                </a:solidFill>
                <a:latin typeface="Arial Regular"/>
              </a:rPr>
              <a:t> Shaikh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E36A3A3-8F75-9C41-A9A9-0883FE71DDE6}"/>
              </a:ext>
            </a:extLst>
          </p:cNvPr>
          <p:cNvSpPr/>
          <p:nvPr/>
        </p:nvSpPr>
        <p:spPr>
          <a:xfrm>
            <a:off x="7337233" y="5559824"/>
            <a:ext cx="15488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1200" dirty="0">
                <a:solidFill>
                  <a:schemeClr val="accent2"/>
                </a:solidFill>
                <a:latin typeface="Arial Regular"/>
              </a:rPr>
              <a:t>General Practitioner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9D3F290-E2BA-4146-8DCB-98CC9FAFAC6D}"/>
              </a:ext>
            </a:extLst>
          </p:cNvPr>
          <p:cNvSpPr/>
          <p:nvPr/>
        </p:nvSpPr>
        <p:spPr>
          <a:xfrm>
            <a:off x="9880929" y="5318755"/>
            <a:ext cx="16933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400" b="1" dirty="0">
                <a:solidFill>
                  <a:schemeClr val="accent2"/>
                </a:solidFill>
                <a:latin typeface="Arial Regular"/>
              </a:rPr>
              <a:t>Dr. Esther </a:t>
            </a:r>
            <a:r>
              <a:rPr lang="en-US" sz="1400" b="1" dirty="0" err="1">
                <a:solidFill>
                  <a:schemeClr val="accent2"/>
                </a:solidFill>
                <a:latin typeface="Arial Regular"/>
              </a:rPr>
              <a:t>Dairo</a:t>
            </a:r>
            <a:endParaRPr lang="en-US" sz="1400" b="1" dirty="0">
              <a:solidFill>
                <a:schemeClr val="accent2"/>
              </a:solidFill>
              <a:latin typeface="Arial Regular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1A46FF0-7465-1B4D-8E63-F61DAD60CD7D}"/>
              </a:ext>
            </a:extLst>
          </p:cNvPr>
          <p:cNvSpPr/>
          <p:nvPr/>
        </p:nvSpPr>
        <p:spPr>
          <a:xfrm>
            <a:off x="9880930" y="5559824"/>
            <a:ext cx="15488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1200" dirty="0">
                <a:solidFill>
                  <a:schemeClr val="accent2"/>
                </a:solidFill>
                <a:latin typeface="Arial Regular"/>
              </a:rPr>
              <a:t>General Practitioner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2CE365E-038E-CF4E-8DB0-D219AAE8D9C3}"/>
              </a:ext>
            </a:extLst>
          </p:cNvPr>
          <p:cNvSpPr txBox="1"/>
          <p:nvPr/>
        </p:nvSpPr>
        <p:spPr>
          <a:xfrm>
            <a:off x="1606080" y="5080973"/>
            <a:ext cx="5216139" cy="3371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90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</a:rPr>
              <a:t>All our doctors have </a:t>
            </a:r>
            <a:r>
              <a:rPr lang="en-US" sz="1600" b="1" dirty="0">
                <a:solidFill>
                  <a:schemeClr val="accent2"/>
                </a:solidFill>
              </a:rPr>
              <a:t>extensive experience in telehealth</a:t>
            </a:r>
            <a:r>
              <a:rPr lang="en-US" sz="1600" dirty="0">
                <a:solidFill>
                  <a:schemeClr val="accent2"/>
                </a:solidFill>
              </a:rPr>
              <a:t> 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F772E6B-219E-8D4F-B87B-A44D71B6D750}"/>
              </a:ext>
            </a:extLst>
          </p:cNvPr>
          <p:cNvGrpSpPr/>
          <p:nvPr/>
        </p:nvGrpSpPr>
        <p:grpSpPr>
          <a:xfrm>
            <a:off x="845129" y="1617409"/>
            <a:ext cx="493340" cy="502450"/>
            <a:chOff x="882488" y="3789082"/>
            <a:chExt cx="493340" cy="502450"/>
          </a:xfrm>
          <a:solidFill>
            <a:schemeClr val="accent1"/>
          </a:solidFill>
        </p:grpSpPr>
        <p:sp>
          <p:nvSpPr>
            <p:cNvPr id="46" name="Oval 330">
              <a:extLst>
                <a:ext uri="{FF2B5EF4-FFF2-40B4-BE49-F238E27FC236}">
                  <a16:creationId xmlns:a16="http://schemas.microsoft.com/office/drawing/2014/main" id="{FC8E30ED-F169-6540-9998-14A7367E13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488" y="3789082"/>
              <a:ext cx="493340" cy="502450"/>
            </a:xfrm>
            <a:prstGeom prst="ellipse">
              <a:avLst/>
            </a:pr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 Regular"/>
              </a:endParaRPr>
            </a:p>
          </p:txBody>
        </p:sp>
        <p:sp>
          <p:nvSpPr>
            <p:cNvPr id="47" name="Freeform 331">
              <a:extLst>
                <a:ext uri="{FF2B5EF4-FFF2-40B4-BE49-F238E27FC236}">
                  <a16:creationId xmlns:a16="http://schemas.microsoft.com/office/drawing/2014/main" id="{CE9D984E-00BB-3E43-9697-44C10D8F81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653" y="3909576"/>
              <a:ext cx="207843" cy="261456"/>
            </a:xfrm>
            <a:custGeom>
              <a:avLst/>
              <a:gdLst>
                <a:gd name="T0" fmla="*/ 7 w 24"/>
                <a:gd name="T1" fmla="*/ 0 h 30"/>
                <a:gd name="T2" fmla="*/ 3 w 24"/>
                <a:gd name="T3" fmla="*/ 11 h 30"/>
                <a:gd name="T4" fmla="*/ 0 w 24"/>
                <a:gd name="T5" fmla="*/ 16 h 30"/>
                <a:gd name="T6" fmla="*/ 0 w 24"/>
                <a:gd name="T7" fmla="*/ 18 h 30"/>
                <a:gd name="T8" fmla="*/ 0 w 24"/>
                <a:gd name="T9" fmla="*/ 22 h 30"/>
                <a:gd name="T10" fmla="*/ 1 w 24"/>
                <a:gd name="T11" fmla="*/ 25 h 30"/>
                <a:gd name="T12" fmla="*/ 4 w 24"/>
                <a:gd name="T13" fmla="*/ 29 h 30"/>
                <a:gd name="T14" fmla="*/ 8 w 24"/>
                <a:gd name="T15" fmla="*/ 30 h 30"/>
                <a:gd name="T16" fmla="*/ 10 w 24"/>
                <a:gd name="T17" fmla="*/ 30 h 30"/>
                <a:gd name="T18" fmla="*/ 12 w 24"/>
                <a:gd name="T19" fmla="*/ 30 h 30"/>
                <a:gd name="T20" fmla="*/ 14 w 24"/>
                <a:gd name="T21" fmla="*/ 30 h 30"/>
                <a:gd name="T22" fmla="*/ 14 w 24"/>
                <a:gd name="T23" fmla="*/ 30 h 30"/>
                <a:gd name="T24" fmla="*/ 14 w 24"/>
                <a:gd name="T25" fmla="*/ 30 h 30"/>
                <a:gd name="T26" fmla="*/ 15 w 24"/>
                <a:gd name="T27" fmla="*/ 30 h 30"/>
                <a:gd name="T28" fmla="*/ 16 w 24"/>
                <a:gd name="T29" fmla="*/ 30 h 30"/>
                <a:gd name="T30" fmla="*/ 18 w 24"/>
                <a:gd name="T31" fmla="*/ 28 h 30"/>
                <a:gd name="T32" fmla="*/ 15 w 24"/>
                <a:gd name="T33" fmla="*/ 25 h 30"/>
                <a:gd name="T34" fmla="*/ 14 w 24"/>
                <a:gd name="T35" fmla="*/ 25 h 30"/>
                <a:gd name="T36" fmla="*/ 14 w 24"/>
                <a:gd name="T37" fmla="*/ 25 h 30"/>
                <a:gd name="T38" fmla="*/ 15 w 24"/>
                <a:gd name="T39" fmla="*/ 25 h 30"/>
                <a:gd name="T40" fmla="*/ 16 w 24"/>
                <a:gd name="T41" fmla="*/ 25 h 30"/>
                <a:gd name="T42" fmla="*/ 18 w 24"/>
                <a:gd name="T43" fmla="*/ 25 h 30"/>
                <a:gd name="T44" fmla="*/ 20 w 24"/>
                <a:gd name="T45" fmla="*/ 25 h 30"/>
                <a:gd name="T46" fmla="*/ 21 w 24"/>
                <a:gd name="T47" fmla="*/ 23 h 30"/>
                <a:gd name="T48" fmla="*/ 18 w 24"/>
                <a:gd name="T49" fmla="*/ 21 h 30"/>
                <a:gd name="T50" fmla="*/ 17 w 24"/>
                <a:gd name="T51" fmla="*/ 21 h 30"/>
                <a:gd name="T52" fmla="*/ 15 w 24"/>
                <a:gd name="T53" fmla="*/ 21 h 30"/>
                <a:gd name="T54" fmla="*/ 15 w 24"/>
                <a:gd name="T55" fmla="*/ 21 h 30"/>
                <a:gd name="T56" fmla="*/ 15 w 24"/>
                <a:gd name="T57" fmla="*/ 21 h 30"/>
                <a:gd name="T58" fmla="*/ 17 w 24"/>
                <a:gd name="T59" fmla="*/ 21 h 30"/>
                <a:gd name="T60" fmla="*/ 20 w 24"/>
                <a:gd name="T61" fmla="*/ 21 h 30"/>
                <a:gd name="T62" fmla="*/ 21 w 24"/>
                <a:gd name="T63" fmla="*/ 21 h 30"/>
                <a:gd name="T64" fmla="*/ 23 w 24"/>
                <a:gd name="T65" fmla="*/ 20 h 30"/>
                <a:gd name="T66" fmla="*/ 23 w 24"/>
                <a:gd name="T67" fmla="*/ 18 h 30"/>
                <a:gd name="T68" fmla="*/ 20 w 24"/>
                <a:gd name="T69" fmla="*/ 16 h 30"/>
                <a:gd name="T70" fmla="*/ 18 w 24"/>
                <a:gd name="T71" fmla="*/ 16 h 30"/>
                <a:gd name="T72" fmla="*/ 15 w 24"/>
                <a:gd name="T73" fmla="*/ 16 h 30"/>
                <a:gd name="T74" fmla="*/ 15 w 24"/>
                <a:gd name="T75" fmla="*/ 16 h 30"/>
                <a:gd name="T76" fmla="*/ 18 w 24"/>
                <a:gd name="T77" fmla="*/ 16 h 30"/>
                <a:gd name="T78" fmla="*/ 22 w 24"/>
                <a:gd name="T79" fmla="*/ 16 h 30"/>
                <a:gd name="T80" fmla="*/ 24 w 24"/>
                <a:gd name="T81" fmla="*/ 14 h 30"/>
                <a:gd name="T82" fmla="*/ 22 w 24"/>
                <a:gd name="T83" fmla="*/ 11 h 30"/>
                <a:gd name="T84" fmla="*/ 17 w 24"/>
                <a:gd name="T85" fmla="*/ 11 h 30"/>
                <a:gd name="T86" fmla="*/ 9 w 24"/>
                <a:gd name="T87" fmla="*/ 11 h 30"/>
                <a:gd name="T88" fmla="*/ 10 w 24"/>
                <a:gd name="T89" fmla="*/ 1 h 30"/>
                <a:gd name="T90" fmla="*/ 7 w 24"/>
                <a:gd name="T9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" h="30">
                  <a:moveTo>
                    <a:pt x="7" y="0"/>
                  </a:moveTo>
                  <a:cubicBezTo>
                    <a:pt x="7" y="0"/>
                    <a:pt x="5" y="8"/>
                    <a:pt x="3" y="11"/>
                  </a:cubicBezTo>
                  <a:cubicBezTo>
                    <a:pt x="1" y="13"/>
                    <a:pt x="0" y="14"/>
                    <a:pt x="0" y="16"/>
                  </a:cubicBezTo>
                  <a:cubicBezTo>
                    <a:pt x="0" y="16"/>
                    <a:pt x="0" y="18"/>
                    <a:pt x="0" y="18"/>
                  </a:cubicBezTo>
                  <a:cubicBezTo>
                    <a:pt x="0" y="20"/>
                    <a:pt x="0" y="21"/>
                    <a:pt x="0" y="22"/>
                  </a:cubicBezTo>
                  <a:cubicBezTo>
                    <a:pt x="0" y="24"/>
                    <a:pt x="0" y="24"/>
                    <a:pt x="1" y="25"/>
                  </a:cubicBezTo>
                  <a:cubicBezTo>
                    <a:pt x="1" y="27"/>
                    <a:pt x="2" y="28"/>
                    <a:pt x="4" y="29"/>
                  </a:cubicBezTo>
                  <a:cubicBezTo>
                    <a:pt x="5" y="30"/>
                    <a:pt x="7" y="30"/>
                    <a:pt x="8" y="30"/>
                  </a:cubicBezTo>
                  <a:cubicBezTo>
                    <a:pt x="9" y="30"/>
                    <a:pt x="10" y="30"/>
                    <a:pt x="10" y="30"/>
                  </a:cubicBezTo>
                  <a:cubicBezTo>
                    <a:pt x="11" y="30"/>
                    <a:pt x="11" y="30"/>
                    <a:pt x="12" y="30"/>
                  </a:cubicBezTo>
                  <a:cubicBezTo>
                    <a:pt x="13" y="30"/>
                    <a:pt x="13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5" y="30"/>
                  </a:cubicBezTo>
                  <a:cubicBezTo>
                    <a:pt x="15" y="30"/>
                    <a:pt x="15" y="30"/>
                    <a:pt x="16" y="30"/>
                  </a:cubicBezTo>
                  <a:cubicBezTo>
                    <a:pt x="17" y="30"/>
                    <a:pt x="18" y="29"/>
                    <a:pt x="18" y="28"/>
                  </a:cubicBezTo>
                  <a:cubicBezTo>
                    <a:pt x="18" y="27"/>
                    <a:pt x="17" y="26"/>
                    <a:pt x="15" y="25"/>
                  </a:cubicBezTo>
                  <a:cubicBezTo>
                    <a:pt x="15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5" y="25"/>
                  </a:cubicBezTo>
                  <a:cubicBezTo>
                    <a:pt x="15" y="25"/>
                    <a:pt x="16" y="25"/>
                    <a:pt x="16" y="25"/>
                  </a:cubicBezTo>
                  <a:cubicBezTo>
                    <a:pt x="17" y="25"/>
                    <a:pt x="18" y="25"/>
                    <a:pt x="18" y="25"/>
                  </a:cubicBezTo>
                  <a:cubicBezTo>
                    <a:pt x="19" y="25"/>
                    <a:pt x="20" y="25"/>
                    <a:pt x="20" y="25"/>
                  </a:cubicBezTo>
                  <a:cubicBezTo>
                    <a:pt x="20" y="24"/>
                    <a:pt x="21" y="24"/>
                    <a:pt x="21" y="23"/>
                  </a:cubicBezTo>
                  <a:cubicBezTo>
                    <a:pt x="20" y="22"/>
                    <a:pt x="19" y="21"/>
                    <a:pt x="18" y="21"/>
                  </a:cubicBezTo>
                  <a:cubicBezTo>
                    <a:pt x="18" y="21"/>
                    <a:pt x="17" y="21"/>
                    <a:pt x="17" y="21"/>
                  </a:cubicBezTo>
                  <a:cubicBezTo>
                    <a:pt x="16" y="21"/>
                    <a:pt x="16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8" y="21"/>
                    <a:pt x="19" y="21"/>
                    <a:pt x="20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0"/>
                    <a:pt x="23" y="20"/>
                  </a:cubicBezTo>
                  <a:cubicBezTo>
                    <a:pt x="23" y="19"/>
                    <a:pt x="23" y="18"/>
                    <a:pt x="23" y="18"/>
                  </a:cubicBezTo>
                  <a:cubicBezTo>
                    <a:pt x="23" y="17"/>
                    <a:pt x="22" y="16"/>
                    <a:pt x="20" y="16"/>
                  </a:cubicBezTo>
                  <a:cubicBezTo>
                    <a:pt x="20" y="16"/>
                    <a:pt x="19" y="16"/>
                    <a:pt x="18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3" y="16"/>
                    <a:pt x="24" y="15"/>
                    <a:pt x="24" y="14"/>
                  </a:cubicBezTo>
                  <a:cubicBezTo>
                    <a:pt x="24" y="12"/>
                    <a:pt x="23" y="11"/>
                    <a:pt x="22" y="11"/>
                  </a:cubicBezTo>
                  <a:cubicBezTo>
                    <a:pt x="22" y="11"/>
                    <a:pt x="17" y="11"/>
                    <a:pt x="17" y="11"/>
                  </a:cubicBezTo>
                  <a:cubicBezTo>
                    <a:pt x="15" y="11"/>
                    <a:pt x="12" y="11"/>
                    <a:pt x="9" y="11"/>
                  </a:cubicBezTo>
                  <a:cubicBezTo>
                    <a:pt x="9" y="11"/>
                    <a:pt x="12" y="4"/>
                    <a:pt x="10" y="1"/>
                  </a:cubicBezTo>
                  <a:cubicBezTo>
                    <a:pt x="9" y="0"/>
                    <a:pt x="7" y="0"/>
                    <a:pt x="7" y="0"/>
                  </a:cubicBezTo>
                  <a:close/>
                </a:path>
              </a:pathLst>
            </a:custGeom>
            <a:grpFill/>
            <a:ln w="952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 Regular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8CD64E6-2582-4E44-BD26-6B34F76A98F2}"/>
              </a:ext>
            </a:extLst>
          </p:cNvPr>
          <p:cNvGrpSpPr/>
          <p:nvPr/>
        </p:nvGrpSpPr>
        <p:grpSpPr>
          <a:xfrm>
            <a:off x="845129" y="2778299"/>
            <a:ext cx="493340" cy="502450"/>
            <a:chOff x="882488" y="3789082"/>
            <a:chExt cx="493340" cy="502450"/>
          </a:xfrm>
          <a:solidFill>
            <a:schemeClr val="accent1"/>
          </a:solidFill>
        </p:grpSpPr>
        <p:sp>
          <p:nvSpPr>
            <p:cNvPr id="49" name="Oval 330">
              <a:extLst>
                <a:ext uri="{FF2B5EF4-FFF2-40B4-BE49-F238E27FC236}">
                  <a16:creationId xmlns:a16="http://schemas.microsoft.com/office/drawing/2014/main" id="{E04CF225-1936-6D45-8059-7ACAA06580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488" y="3789082"/>
              <a:ext cx="493340" cy="502450"/>
            </a:xfrm>
            <a:prstGeom prst="ellipse">
              <a:avLst/>
            </a:pr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 Regular"/>
              </a:endParaRPr>
            </a:p>
          </p:txBody>
        </p:sp>
        <p:sp>
          <p:nvSpPr>
            <p:cNvPr id="50" name="Freeform 331">
              <a:extLst>
                <a:ext uri="{FF2B5EF4-FFF2-40B4-BE49-F238E27FC236}">
                  <a16:creationId xmlns:a16="http://schemas.microsoft.com/office/drawing/2014/main" id="{59EB9FB8-D4E2-CD44-BE1E-3217B463D1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653" y="3909576"/>
              <a:ext cx="207843" cy="261456"/>
            </a:xfrm>
            <a:custGeom>
              <a:avLst/>
              <a:gdLst>
                <a:gd name="T0" fmla="*/ 7 w 24"/>
                <a:gd name="T1" fmla="*/ 0 h 30"/>
                <a:gd name="T2" fmla="*/ 3 w 24"/>
                <a:gd name="T3" fmla="*/ 11 h 30"/>
                <a:gd name="T4" fmla="*/ 0 w 24"/>
                <a:gd name="T5" fmla="*/ 16 h 30"/>
                <a:gd name="T6" fmla="*/ 0 w 24"/>
                <a:gd name="T7" fmla="*/ 18 h 30"/>
                <a:gd name="T8" fmla="*/ 0 w 24"/>
                <a:gd name="T9" fmla="*/ 22 h 30"/>
                <a:gd name="T10" fmla="*/ 1 w 24"/>
                <a:gd name="T11" fmla="*/ 25 h 30"/>
                <a:gd name="T12" fmla="*/ 4 w 24"/>
                <a:gd name="T13" fmla="*/ 29 h 30"/>
                <a:gd name="T14" fmla="*/ 8 w 24"/>
                <a:gd name="T15" fmla="*/ 30 h 30"/>
                <a:gd name="T16" fmla="*/ 10 w 24"/>
                <a:gd name="T17" fmla="*/ 30 h 30"/>
                <a:gd name="T18" fmla="*/ 12 w 24"/>
                <a:gd name="T19" fmla="*/ 30 h 30"/>
                <a:gd name="T20" fmla="*/ 14 w 24"/>
                <a:gd name="T21" fmla="*/ 30 h 30"/>
                <a:gd name="T22" fmla="*/ 14 w 24"/>
                <a:gd name="T23" fmla="*/ 30 h 30"/>
                <a:gd name="T24" fmla="*/ 14 w 24"/>
                <a:gd name="T25" fmla="*/ 30 h 30"/>
                <a:gd name="T26" fmla="*/ 15 w 24"/>
                <a:gd name="T27" fmla="*/ 30 h 30"/>
                <a:gd name="T28" fmla="*/ 16 w 24"/>
                <a:gd name="T29" fmla="*/ 30 h 30"/>
                <a:gd name="T30" fmla="*/ 18 w 24"/>
                <a:gd name="T31" fmla="*/ 28 h 30"/>
                <a:gd name="T32" fmla="*/ 15 w 24"/>
                <a:gd name="T33" fmla="*/ 25 h 30"/>
                <a:gd name="T34" fmla="*/ 14 w 24"/>
                <a:gd name="T35" fmla="*/ 25 h 30"/>
                <a:gd name="T36" fmla="*/ 14 w 24"/>
                <a:gd name="T37" fmla="*/ 25 h 30"/>
                <a:gd name="T38" fmla="*/ 15 w 24"/>
                <a:gd name="T39" fmla="*/ 25 h 30"/>
                <a:gd name="T40" fmla="*/ 16 w 24"/>
                <a:gd name="T41" fmla="*/ 25 h 30"/>
                <a:gd name="T42" fmla="*/ 18 w 24"/>
                <a:gd name="T43" fmla="*/ 25 h 30"/>
                <a:gd name="T44" fmla="*/ 20 w 24"/>
                <a:gd name="T45" fmla="*/ 25 h 30"/>
                <a:gd name="T46" fmla="*/ 21 w 24"/>
                <a:gd name="T47" fmla="*/ 23 h 30"/>
                <a:gd name="T48" fmla="*/ 18 w 24"/>
                <a:gd name="T49" fmla="*/ 21 h 30"/>
                <a:gd name="T50" fmla="*/ 17 w 24"/>
                <a:gd name="T51" fmla="*/ 21 h 30"/>
                <a:gd name="T52" fmla="*/ 15 w 24"/>
                <a:gd name="T53" fmla="*/ 21 h 30"/>
                <a:gd name="T54" fmla="*/ 15 w 24"/>
                <a:gd name="T55" fmla="*/ 21 h 30"/>
                <a:gd name="T56" fmla="*/ 15 w 24"/>
                <a:gd name="T57" fmla="*/ 21 h 30"/>
                <a:gd name="T58" fmla="*/ 17 w 24"/>
                <a:gd name="T59" fmla="*/ 21 h 30"/>
                <a:gd name="T60" fmla="*/ 20 w 24"/>
                <a:gd name="T61" fmla="*/ 21 h 30"/>
                <a:gd name="T62" fmla="*/ 21 w 24"/>
                <a:gd name="T63" fmla="*/ 21 h 30"/>
                <a:gd name="T64" fmla="*/ 23 w 24"/>
                <a:gd name="T65" fmla="*/ 20 h 30"/>
                <a:gd name="T66" fmla="*/ 23 w 24"/>
                <a:gd name="T67" fmla="*/ 18 h 30"/>
                <a:gd name="T68" fmla="*/ 20 w 24"/>
                <a:gd name="T69" fmla="*/ 16 h 30"/>
                <a:gd name="T70" fmla="*/ 18 w 24"/>
                <a:gd name="T71" fmla="*/ 16 h 30"/>
                <a:gd name="T72" fmla="*/ 15 w 24"/>
                <a:gd name="T73" fmla="*/ 16 h 30"/>
                <a:gd name="T74" fmla="*/ 15 w 24"/>
                <a:gd name="T75" fmla="*/ 16 h 30"/>
                <a:gd name="T76" fmla="*/ 18 w 24"/>
                <a:gd name="T77" fmla="*/ 16 h 30"/>
                <a:gd name="T78" fmla="*/ 22 w 24"/>
                <a:gd name="T79" fmla="*/ 16 h 30"/>
                <a:gd name="T80" fmla="*/ 24 w 24"/>
                <a:gd name="T81" fmla="*/ 14 h 30"/>
                <a:gd name="T82" fmla="*/ 22 w 24"/>
                <a:gd name="T83" fmla="*/ 11 h 30"/>
                <a:gd name="T84" fmla="*/ 17 w 24"/>
                <a:gd name="T85" fmla="*/ 11 h 30"/>
                <a:gd name="T86" fmla="*/ 9 w 24"/>
                <a:gd name="T87" fmla="*/ 11 h 30"/>
                <a:gd name="T88" fmla="*/ 10 w 24"/>
                <a:gd name="T89" fmla="*/ 1 h 30"/>
                <a:gd name="T90" fmla="*/ 7 w 24"/>
                <a:gd name="T9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" h="30">
                  <a:moveTo>
                    <a:pt x="7" y="0"/>
                  </a:moveTo>
                  <a:cubicBezTo>
                    <a:pt x="7" y="0"/>
                    <a:pt x="5" y="8"/>
                    <a:pt x="3" y="11"/>
                  </a:cubicBezTo>
                  <a:cubicBezTo>
                    <a:pt x="1" y="13"/>
                    <a:pt x="0" y="14"/>
                    <a:pt x="0" y="16"/>
                  </a:cubicBezTo>
                  <a:cubicBezTo>
                    <a:pt x="0" y="16"/>
                    <a:pt x="0" y="18"/>
                    <a:pt x="0" y="18"/>
                  </a:cubicBezTo>
                  <a:cubicBezTo>
                    <a:pt x="0" y="20"/>
                    <a:pt x="0" y="21"/>
                    <a:pt x="0" y="22"/>
                  </a:cubicBezTo>
                  <a:cubicBezTo>
                    <a:pt x="0" y="24"/>
                    <a:pt x="0" y="24"/>
                    <a:pt x="1" y="25"/>
                  </a:cubicBezTo>
                  <a:cubicBezTo>
                    <a:pt x="1" y="27"/>
                    <a:pt x="2" y="28"/>
                    <a:pt x="4" y="29"/>
                  </a:cubicBezTo>
                  <a:cubicBezTo>
                    <a:pt x="5" y="30"/>
                    <a:pt x="7" y="30"/>
                    <a:pt x="8" y="30"/>
                  </a:cubicBezTo>
                  <a:cubicBezTo>
                    <a:pt x="9" y="30"/>
                    <a:pt x="10" y="30"/>
                    <a:pt x="10" y="30"/>
                  </a:cubicBezTo>
                  <a:cubicBezTo>
                    <a:pt x="11" y="30"/>
                    <a:pt x="11" y="30"/>
                    <a:pt x="12" y="30"/>
                  </a:cubicBezTo>
                  <a:cubicBezTo>
                    <a:pt x="13" y="30"/>
                    <a:pt x="13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5" y="30"/>
                  </a:cubicBezTo>
                  <a:cubicBezTo>
                    <a:pt x="15" y="30"/>
                    <a:pt x="15" y="30"/>
                    <a:pt x="16" y="30"/>
                  </a:cubicBezTo>
                  <a:cubicBezTo>
                    <a:pt x="17" y="30"/>
                    <a:pt x="18" y="29"/>
                    <a:pt x="18" y="28"/>
                  </a:cubicBezTo>
                  <a:cubicBezTo>
                    <a:pt x="18" y="27"/>
                    <a:pt x="17" y="26"/>
                    <a:pt x="15" y="25"/>
                  </a:cubicBezTo>
                  <a:cubicBezTo>
                    <a:pt x="15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5" y="25"/>
                  </a:cubicBezTo>
                  <a:cubicBezTo>
                    <a:pt x="15" y="25"/>
                    <a:pt x="16" y="25"/>
                    <a:pt x="16" y="25"/>
                  </a:cubicBezTo>
                  <a:cubicBezTo>
                    <a:pt x="17" y="25"/>
                    <a:pt x="18" y="25"/>
                    <a:pt x="18" y="25"/>
                  </a:cubicBezTo>
                  <a:cubicBezTo>
                    <a:pt x="19" y="25"/>
                    <a:pt x="20" y="25"/>
                    <a:pt x="20" y="25"/>
                  </a:cubicBezTo>
                  <a:cubicBezTo>
                    <a:pt x="20" y="24"/>
                    <a:pt x="21" y="24"/>
                    <a:pt x="21" y="23"/>
                  </a:cubicBezTo>
                  <a:cubicBezTo>
                    <a:pt x="20" y="22"/>
                    <a:pt x="19" y="21"/>
                    <a:pt x="18" y="21"/>
                  </a:cubicBezTo>
                  <a:cubicBezTo>
                    <a:pt x="18" y="21"/>
                    <a:pt x="17" y="21"/>
                    <a:pt x="17" y="21"/>
                  </a:cubicBezTo>
                  <a:cubicBezTo>
                    <a:pt x="16" y="21"/>
                    <a:pt x="16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8" y="21"/>
                    <a:pt x="19" y="21"/>
                    <a:pt x="20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0"/>
                    <a:pt x="23" y="20"/>
                  </a:cubicBezTo>
                  <a:cubicBezTo>
                    <a:pt x="23" y="19"/>
                    <a:pt x="23" y="18"/>
                    <a:pt x="23" y="18"/>
                  </a:cubicBezTo>
                  <a:cubicBezTo>
                    <a:pt x="23" y="17"/>
                    <a:pt x="22" y="16"/>
                    <a:pt x="20" y="16"/>
                  </a:cubicBezTo>
                  <a:cubicBezTo>
                    <a:pt x="20" y="16"/>
                    <a:pt x="19" y="16"/>
                    <a:pt x="18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3" y="16"/>
                    <a:pt x="24" y="15"/>
                    <a:pt x="24" y="14"/>
                  </a:cubicBezTo>
                  <a:cubicBezTo>
                    <a:pt x="24" y="12"/>
                    <a:pt x="23" y="11"/>
                    <a:pt x="22" y="11"/>
                  </a:cubicBezTo>
                  <a:cubicBezTo>
                    <a:pt x="22" y="11"/>
                    <a:pt x="17" y="11"/>
                    <a:pt x="17" y="11"/>
                  </a:cubicBezTo>
                  <a:cubicBezTo>
                    <a:pt x="15" y="11"/>
                    <a:pt x="12" y="11"/>
                    <a:pt x="9" y="11"/>
                  </a:cubicBezTo>
                  <a:cubicBezTo>
                    <a:pt x="9" y="11"/>
                    <a:pt x="12" y="4"/>
                    <a:pt x="10" y="1"/>
                  </a:cubicBezTo>
                  <a:cubicBezTo>
                    <a:pt x="9" y="0"/>
                    <a:pt x="7" y="0"/>
                    <a:pt x="7" y="0"/>
                  </a:cubicBezTo>
                  <a:close/>
                </a:path>
              </a:pathLst>
            </a:custGeom>
            <a:grpFill/>
            <a:ln w="952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 Regular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593C5B4-6ADE-E44F-8852-73A9FA6C7623}"/>
              </a:ext>
            </a:extLst>
          </p:cNvPr>
          <p:cNvGrpSpPr/>
          <p:nvPr/>
        </p:nvGrpSpPr>
        <p:grpSpPr>
          <a:xfrm>
            <a:off x="845129" y="3883530"/>
            <a:ext cx="493340" cy="502450"/>
            <a:chOff x="882488" y="3789082"/>
            <a:chExt cx="493340" cy="502450"/>
          </a:xfrm>
          <a:solidFill>
            <a:schemeClr val="accent1"/>
          </a:solidFill>
        </p:grpSpPr>
        <p:sp>
          <p:nvSpPr>
            <p:cNvPr id="53" name="Oval 330">
              <a:extLst>
                <a:ext uri="{FF2B5EF4-FFF2-40B4-BE49-F238E27FC236}">
                  <a16:creationId xmlns:a16="http://schemas.microsoft.com/office/drawing/2014/main" id="{067EA3D2-B19C-904F-91A4-CB2AB43E4A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488" y="3789082"/>
              <a:ext cx="493340" cy="502450"/>
            </a:xfrm>
            <a:prstGeom prst="ellipse">
              <a:avLst/>
            </a:pr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 Regular"/>
              </a:endParaRPr>
            </a:p>
          </p:txBody>
        </p:sp>
        <p:sp>
          <p:nvSpPr>
            <p:cNvPr id="54" name="Freeform 331">
              <a:extLst>
                <a:ext uri="{FF2B5EF4-FFF2-40B4-BE49-F238E27FC236}">
                  <a16:creationId xmlns:a16="http://schemas.microsoft.com/office/drawing/2014/main" id="{09A2B12C-5367-5042-8C65-F9C74C228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653" y="3909576"/>
              <a:ext cx="207843" cy="261456"/>
            </a:xfrm>
            <a:custGeom>
              <a:avLst/>
              <a:gdLst>
                <a:gd name="T0" fmla="*/ 7 w 24"/>
                <a:gd name="T1" fmla="*/ 0 h 30"/>
                <a:gd name="T2" fmla="*/ 3 w 24"/>
                <a:gd name="T3" fmla="*/ 11 h 30"/>
                <a:gd name="T4" fmla="*/ 0 w 24"/>
                <a:gd name="T5" fmla="*/ 16 h 30"/>
                <a:gd name="T6" fmla="*/ 0 w 24"/>
                <a:gd name="T7" fmla="*/ 18 h 30"/>
                <a:gd name="T8" fmla="*/ 0 w 24"/>
                <a:gd name="T9" fmla="*/ 22 h 30"/>
                <a:gd name="T10" fmla="*/ 1 w 24"/>
                <a:gd name="T11" fmla="*/ 25 h 30"/>
                <a:gd name="T12" fmla="*/ 4 w 24"/>
                <a:gd name="T13" fmla="*/ 29 h 30"/>
                <a:gd name="T14" fmla="*/ 8 w 24"/>
                <a:gd name="T15" fmla="*/ 30 h 30"/>
                <a:gd name="T16" fmla="*/ 10 w 24"/>
                <a:gd name="T17" fmla="*/ 30 h 30"/>
                <a:gd name="T18" fmla="*/ 12 w 24"/>
                <a:gd name="T19" fmla="*/ 30 h 30"/>
                <a:gd name="T20" fmla="*/ 14 w 24"/>
                <a:gd name="T21" fmla="*/ 30 h 30"/>
                <a:gd name="T22" fmla="*/ 14 w 24"/>
                <a:gd name="T23" fmla="*/ 30 h 30"/>
                <a:gd name="T24" fmla="*/ 14 w 24"/>
                <a:gd name="T25" fmla="*/ 30 h 30"/>
                <a:gd name="T26" fmla="*/ 15 w 24"/>
                <a:gd name="T27" fmla="*/ 30 h 30"/>
                <a:gd name="T28" fmla="*/ 16 w 24"/>
                <a:gd name="T29" fmla="*/ 30 h 30"/>
                <a:gd name="T30" fmla="*/ 18 w 24"/>
                <a:gd name="T31" fmla="*/ 28 h 30"/>
                <a:gd name="T32" fmla="*/ 15 w 24"/>
                <a:gd name="T33" fmla="*/ 25 h 30"/>
                <a:gd name="T34" fmla="*/ 14 w 24"/>
                <a:gd name="T35" fmla="*/ 25 h 30"/>
                <a:gd name="T36" fmla="*/ 14 w 24"/>
                <a:gd name="T37" fmla="*/ 25 h 30"/>
                <a:gd name="T38" fmla="*/ 15 w 24"/>
                <a:gd name="T39" fmla="*/ 25 h 30"/>
                <a:gd name="T40" fmla="*/ 16 w 24"/>
                <a:gd name="T41" fmla="*/ 25 h 30"/>
                <a:gd name="T42" fmla="*/ 18 w 24"/>
                <a:gd name="T43" fmla="*/ 25 h 30"/>
                <a:gd name="T44" fmla="*/ 20 w 24"/>
                <a:gd name="T45" fmla="*/ 25 h 30"/>
                <a:gd name="T46" fmla="*/ 21 w 24"/>
                <a:gd name="T47" fmla="*/ 23 h 30"/>
                <a:gd name="T48" fmla="*/ 18 w 24"/>
                <a:gd name="T49" fmla="*/ 21 h 30"/>
                <a:gd name="T50" fmla="*/ 17 w 24"/>
                <a:gd name="T51" fmla="*/ 21 h 30"/>
                <a:gd name="T52" fmla="*/ 15 w 24"/>
                <a:gd name="T53" fmla="*/ 21 h 30"/>
                <a:gd name="T54" fmla="*/ 15 w 24"/>
                <a:gd name="T55" fmla="*/ 21 h 30"/>
                <a:gd name="T56" fmla="*/ 15 w 24"/>
                <a:gd name="T57" fmla="*/ 21 h 30"/>
                <a:gd name="T58" fmla="*/ 17 w 24"/>
                <a:gd name="T59" fmla="*/ 21 h 30"/>
                <a:gd name="T60" fmla="*/ 20 w 24"/>
                <a:gd name="T61" fmla="*/ 21 h 30"/>
                <a:gd name="T62" fmla="*/ 21 w 24"/>
                <a:gd name="T63" fmla="*/ 21 h 30"/>
                <a:gd name="T64" fmla="*/ 23 w 24"/>
                <a:gd name="T65" fmla="*/ 20 h 30"/>
                <a:gd name="T66" fmla="*/ 23 w 24"/>
                <a:gd name="T67" fmla="*/ 18 h 30"/>
                <a:gd name="T68" fmla="*/ 20 w 24"/>
                <a:gd name="T69" fmla="*/ 16 h 30"/>
                <a:gd name="T70" fmla="*/ 18 w 24"/>
                <a:gd name="T71" fmla="*/ 16 h 30"/>
                <a:gd name="T72" fmla="*/ 15 w 24"/>
                <a:gd name="T73" fmla="*/ 16 h 30"/>
                <a:gd name="T74" fmla="*/ 15 w 24"/>
                <a:gd name="T75" fmla="*/ 16 h 30"/>
                <a:gd name="T76" fmla="*/ 18 w 24"/>
                <a:gd name="T77" fmla="*/ 16 h 30"/>
                <a:gd name="T78" fmla="*/ 22 w 24"/>
                <a:gd name="T79" fmla="*/ 16 h 30"/>
                <a:gd name="T80" fmla="*/ 24 w 24"/>
                <a:gd name="T81" fmla="*/ 14 h 30"/>
                <a:gd name="T82" fmla="*/ 22 w 24"/>
                <a:gd name="T83" fmla="*/ 11 h 30"/>
                <a:gd name="T84" fmla="*/ 17 w 24"/>
                <a:gd name="T85" fmla="*/ 11 h 30"/>
                <a:gd name="T86" fmla="*/ 9 w 24"/>
                <a:gd name="T87" fmla="*/ 11 h 30"/>
                <a:gd name="T88" fmla="*/ 10 w 24"/>
                <a:gd name="T89" fmla="*/ 1 h 30"/>
                <a:gd name="T90" fmla="*/ 7 w 24"/>
                <a:gd name="T9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" h="30">
                  <a:moveTo>
                    <a:pt x="7" y="0"/>
                  </a:moveTo>
                  <a:cubicBezTo>
                    <a:pt x="7" y="0"/>
                    <a:pt x="5" y="8"/>
                    <a:pt x="3" y="11"/>
                  </a:cubicBezTo>
                  <a:cubicBezTo>
                    <a:pt x="1" y="13"/>
                    <a:pt x="0" y="14"/>
                    <a:pt x="0" y="16"/>
                  </a:cubicBezTo>
                  <a:cubicBezTo>
                    <a:pt x="0" y="16"/>
                    <a:pt x="0" y="18"/>
                    <a:pt x="0" y="18"/>
                  </a:cubicBezTo>
                  <a:cubicBezTo>
                    <a:pt x="0" y="20"/>
                    <a:pt x="0" y="21"/>
                    <a:pt x="0" y="22"/>
                  </a:cubicBezTo>
                  <a:cubicBezTo>
                    <a:pt x="0" y="24"/>
                    <a:pt x="0" y="24"/>
                    <a:pt x="1" y="25"/>
                  </a:cubicBezTo>
                  <a:cubicBezTo>
                    <a:pt x="1" y="27"/>
                    <a:pt x="2" y="28"/>
                    <a:pt x="4" y="29"/>
                  </a:cubicBezTo>
                  <a:cubicBezTo>
                    <a:pt x="5" y="30"/>
                    <a:pt x="7" y="30"/>
                    <a:pt x="8" y="30"/>
                  </a:cubicBezTo>
                  <a:cubicBezTo>
                    <a:pt x="9" y="30"/>
                    <a:pt x="10" y="30"/>
                    <a:pt x="10" y="30"/>
                  </a:cubicBezTo>
                  <a:cubicBezTo>
                    <a:pt x="11" y="30"/>
                    <a:pt x="11" y="30"/>
                    <a:pt x="12" y="30"/>
                  </a:cubicBezTo>
                  <a:cubicBezTo>
                    <a:pt x="13" y="30"/>
                    <a:pt x="13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5" y="30"/>
                  </a:cubicBezTo>
                  <a:cubicBezTo>
                    <a:pt x="15" y="30"/>
                    <a:pt x="15" y="30"/>
                    <a:pt x="16" y="30"/>
                  </a:cubicBezTo>
                  <a:cubicBezTo>
                    <a:pt x="17" y="30"/>
                    <a:pt x="18" y="29"/>
                    <a:pt x="18" y="28"/>
                  </a:cubicBezTo>
                  <a:cubicBezTo>
                    <a:pt x="18" y="27"/>
                    <a:pt x="17" y="26"/>
                    <a:pt x="15" y="25"/>
                  </a:cubicBezTo>
                  <a:cubicBezTo>
                    <a:pt x="15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5" y="25"/>
                  </a:cubicBezTo>
                  <a:cubicBezTo>
                    <a:pt x="15" y="25"/>
                    <a:pt x="16" y="25"/>
                    <a:pt x="16" y="25"/>
                  </a:cubicBezTo>
                  <a:cubicBezTo>
                    <a:pt x="17" y="25"/>
                    <a:pt x="18" y="25"/>
                    <a:pt x="18" y="25"/>
                  </a:cubicBezTo>
                  <a:cubicBezTo>
                    <a:pt x="19" y="25"/>
                    <a:pt x="20" y="25"/>
                    <a:pt x="20" y="25"/>
                  </a:cubicBezTo>
                  <a:cubicBezTo>
                    <a:pt x="20" y="24"/>
                    <a:pt x="21" y="24"/>
                    <a:pt x="21" y="23"/>
                  </a:cubicBezTo>
                  <a:cubicBezTo>
                    <a:pt x="20" y="22"/>
                    <a:pt x="19" y="21"/>
                    <a:pt x="18" y="21"/>
                  </a:cubicBezTo>
                  <a:cubicBezTo>
                    <a:pt x="18" y="21"/>
                    <a:pt x="17" y="21"/>
                    <a:pt x="17" y="21"/>
                  </a:cubicBezTo>
                  <a:cubicBezTo>
                    <a:pt x="16" y="21"/>
                    <a:pt x="16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8" y="21"/>
                    <a:pt x="19" y="21"/>
                    <a:pt x="20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0"/>
                    <a:pt x="23" y="20"/>
                  </a:cubicBezTo>
                  <a:cubicBezTo>
                    <a:pt x="23" y="19"/>
                    <a:pt x="23" y="18"/>
                    <a:pt x="23" y="18"/>
                  </a:cubicBezTo>
                  <a:cubicBezTo>
                    <a:pt x="23" y="17"/>
                    <a:pt x="22" y="16"/>
                    <a:pt x="20" y="16"/>
                  </a:cubicBezTo>
                  <a:cubicBezTo>
                    <a:pt x="20" y="16"/>
                    <a:pt x="19" y="16"/>
                    <a:pt x="18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3" y="16"/>
                    <a:pt x="24" y="15"/>
                    <a:pt x="24" y="14"/>
                  </a:cubicBezTo>
                  <a:cubicBezTo>
                    <a:pt x="24" y="12"/>
                    <a:pt x="23" y="11"/>
                    <a:pt x="22" y="11"/>
                  </a:cubicBezTo>
                  <a:cubicBezTo>
                    <a:pt x="22" y="11"/>
                    <a:pt x="17" y="11"/>
                    <a:pt x="17" y="11"/>
                  </a:cubicBezTo>
                  <a:cubicBezTo>
                    <a:pt x="15" y="11"/>
                    <a:pt x="12" y="11"/>
                    <a:pt x="9" y="11"/>
                  </a:cubicBezTo>
                  <a:cubicBezTo>
                    <a:pt x="9" y="11"/>
                    <a:pt x="12" y="4"/>
                    <a:pt x="10" y="1"/>
                  </a:cubicBezTo>
                  <a:cubicBezTo>
                    <a:pt x="9" y="0"/>
                    <a:pt x="7" y="0"/>
                    <a:pt x="7" y="0"/>
                  </a:cubicBezTo>
                  <a:close/>
                </a:path>
              </a:pathLst>
            </a:custGeom>
            <a:grpFill/>
            <a:ln w="952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 Regular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A6F4E02-1D28-A343-BBD9-B1544530D781}"/>
              </a:ext>
            </a:extLst>
          </p:cNvPr>
          <p:cNvGrpSpPr/>
          <p:nvPr/>
        </p:nvGrpSpPr>
        <p:grpSpPr>
          <a:xfrm>
            <a:off x="845129" y="4964907"/>
            <a:ext cx="493340" cy="502450"/>
            <a:chOff x="882488" y="3789082"/>
            <a:chExt cx="493340" cy="502450"/>
          </a:xfrm>
          <a:solidFill>
            <a:schemeClr val="accent1"/>
          </a:solidFill>
        </p:grpSpPr>
        <p:sp>
          <p:nvSpPr>
            <p:cNvPr id="56" name="Oval 330">
              <a:extLst>
                <a:ext uri="{FF2B5EF4-FFF2-40B4-BE49-F238E27FC236}">
                  <a16:creationId xmlns:a16="http://schemas.microsoft.com/office/drawing/2014/main" id="{A4CF7397-7A79-4747-8687-821DAAFDD5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488" y="3789082"/>
              <a:ext cx="493340" cy="502450"/>
            </a:xfrm>
            <a:prstGeom prst="ellipse">
              <a:avLst/>
            </a:pr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 Regular"/>
              </a:endParaRPr>
            </a:p>
          </p:txBody>
        </p:sp>
        <p:sp>
          <p:nvSpPr>
            <p:cNvPr id="57" name="Freeform 331">
              <a:extLst>
                <a:ext uri="{FF2B5EF4-FFF2-40B4-BE49-F238E27FC236}">
                  <a16:creationId xmlns:a16="http://schemas.microsoft.com/office/drawing/2014/main" id="{A328D3F4-1F08-3145-BF55-1D47E65B37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653" y="3909576"/>
              <a:ext cx="207843" cy="261456"/>
            </a:xfrm>
            <a:custGeom>
              <a:avLst/>
              <a:gdLst>
                <a:gd name="T0" fmla="*/ 7 w 24"/>
                <a:gd name="T1" fmla="*/ 0 h 30"/>
                <a:gd name="T2" fmla="*/ 3 w 24"/>
                <a:gd name="T3" fmla="*/ 11 h 30"/>
                <a:gd name="T4" fmla="*/ 0 w 24"/>
                <a:gd name="T5" fmla="*/ 16 h 30"/>
                <a:gd name="T6" fmla="*/ 0 w 24"/>
                <a:gd name="T7" fmla="*/ 18 h 30"/>
                <a:gd name="T8" fmla="*/ 0 w 24"/>
                <a:gd name="T9" fmla="*/ 22 h 30"/>
                <a:gd name="T10" fmla="*/ 1 w 24"/>
                <a:gd name="T11" fmla="*/ 25 h 30"/>
                <a:gd name="T12" fmla="*/ 4 w 24"/>
                <a:gd name="T13" fmla="*/ 29 h 30"/>
                <a:gd name="T14" fmla="*/ 8 w 24"/>
                <a:gd name="T15" fmla="*/ 30 h 30"/>
                <a:gd name="T16" fmla="*/ 10 w 24"/>
                <a:gd name="T17" fmla="*/ 30 h 30"/>
                <a:gd name="T18" fmla="*/ 12 w 24"/>
                <a:gd name="T19" fmla="*/ 30 h 30"/>
                <a:gd name="T20" fmla="*/ 14 w 24"/>
                <a:gd name="T21" fmla="*/ 30 h 30"/>
                <a:gd name="T22" fmla="*/ 14 w 24"/>
                <a:gd name="T23" fmla="*/ 30 h 30"/>
                <a:gd name="T24" fmla="*/ 14 w 24"/>
                <a:gd name="T25" fmla="*/ 30 h 30"/>
                <a:gd name="T26" fmla="*/ 15 w 24"/>
                <a:gd name="T27" fmla="*/ 30 h 30"/>
                <a:gd name="T28" fmla="*/ 16 w 24"/>
                <a:gd name="T29" fmla="*/ 30 h 30"/>
                <a:gd name="T30" fmla="*/ 18 w 24"/>
                <a:gd name="T31" fmla="*/ 28 h 30"/>
                <a:gd name="T32" fmla="*/ 15 w 24"/>
                <a:gd name="T33" fmla="*/ 25 h 30"/>
                <a:gd name="T34" fmla="*/ 14 w 24"/>
                <a:gd name="T35" fmla="*/ 25 h 30"/>
                <a:gd name="T36" fmla="*/ 14 w 24"/>
                <a:gd name="T37" fmla="*/ 25 h 30"/>
                <a:gd name="T38" fmla="*/ 15 w 24"/>
                <a:gd name="T39" fmla="*/ 25 h 30"/>
                <a:gd name="T40" fmla="*/ 16 w 24"/>
                <a:gd name="T41" fmla="*/ 25 h 30"/>
                <a:gd name="T42" fmla="*/ 18 w 24"/>
                <a:gd name="T43" fmla="*/ 25 h 30"/>
                <a:gd name="T44" fmla="*/ 20 w 24"/>
                <a:gd name="T45" fmla="*/ 25 h 30"/>
                <a:gd name="T46" fmla="*/ 21 w 24"/>
                <a:gd name="T47" fmla="*/ 23 h 30"/>
                <a:gd name="T48" fmla="*/ 18 w 24"/>
                <a:gd name="T49" fmla="*/ 21 h 30"/>
                <a:gd name="T50" fmla="*/ 17 w 24"/>
                <a:gd name="T51" fmla="*/ 21 h 30"/>
                <a:gd name="T52" fmla="*/ 15 w 24"/>
                <a:gd name="T53" fmla="*/ 21 h 30"/>
                <a:gd name="T54" fmla="*/ 15 w 24"/>
                <a:gd name="T55" fmla="*/ 21 h 30"/>
                <a:gd name="T56" fmla="*/ 15 w 24"/>
                <a:gd name="T57" fmla="*/ 21 h 30"/>
                <a:gd name="T58" fmla="*/ 17 w 24"/>
                <a:gd name="T59" fmla="*/ 21 h 30"/>
                <a:gd name="T60" fmla="*/ 20 w 24"/>
                <a:gd name="T61" fmla="*/ 21 h 30"/>
                <a:gd name="T62" fmla="*/ 21 w 24"/>
                <a:gd name="T63" fmla="*/ 21 h 30"/>
                <a:gd name="T64" fmla="*/ 23 w 24"/>
                <a:gd name="T65" fmla="*/ 20 h 30"/>
                <a:gd name="T66" fmla="*/ 23 w 24"/>
                <a:gd name="T67" fmla="*/ 18 h 30"/>
                <a:gd name="T68" fmla="*/ 20 w 24"/>
                <a:gd name="T69" fmla="*/ 16 h 30"/>
                <a:gd name="T70" fmla="*/ 18 w 24"/>
                <a:gd name="T71" fmla="*/ 16 h 30"/>
                <a:gd name="T72" fmla="*/ 15 w 24"/>
                <a:gd name="T73" fmla="*/ 16 h 30"/>
                <a:gd name="T74" fmla="*/ 15 w 24"/>
                <a:gd name="T75" fmla="*/ 16 h 30"/>
                <a:gd name="T76" fmla="*/ 18 w 24"/>
                <a:gd name="T77" fmla="*/ 16 h 30"/>
                <a:gd name="T78" fmla="*/ 22 w 24"/>
                <a:gd name="T79" fmla="*/ 16 h 30"/>
                <a:gd name="T80" fmla="*/ 24 w 24"/>
                <a:gd name="T81" fmla="*/ 14 h 30"/>
                <a:gd name="T82" fmla="*/ 22 w 24"/>
                <a:gd name="T83" fmla="*/ 11 h 30"/>
                <a:gd name="T84" fmla="*/ 17 w 24"/>
                <a:gd name="T85" fmla="*/ 11 h 30"/>
                <a:gd name="T86" fmla="*/ 9 w 24"/>
                <a:gd name="T87" fmla="*/ 11 h 30"/>
                <a:gd name="T88" fmla="*/ 10 w 24"/>
                <a:gd name="T89" fmla="*/ 1 h 30"/>
                <a:gd name="T90" fmla="*/ 7 w 24"/>
                <a:gd name="T9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" h="30">
                  <a:moveTo>
                    <a:pt x="7" y="0"/>
                  </a:moveTo>
                  <a:cubicBezTo>
                    <a:pt x="7" y="0"/>
                    <a:pt x="5" y="8"/>
                    <a:pt x="3" y="11"/>
                  </a:cubicBezTo>
                  <a:cubicBezTo>
                    <a:pt x="1" y="13"/>
                    <a:pt x="0" y="14"/>
                    <a:pt x="0" y="16"/>
                  </a:cubicBezTo>
                  <a:cubicBezTo>
                    <a:pt x="0" y="16"/>
                    <a:pt x="0" y="18"/>
                    <a:pt x="0" y="18"/>
                  </a:cubicBezTo>
                  <a:cubicBezTo>
                    <a:pt x="0" y="20"/>
                    <a:pt x="0" y="21"/>
                    <a:pt x="0" y="22"/>
                  </a:cubicBezTo>
                  <a:cubicBezTo>
                    <a:pt x="0" y="24"/>
                    <a:pt x="0" y="24"/>
                    <a:pt x="1" y="25"/>
                  </a:cubicBezTo>
                  <a:cubicBezTo>
                    <a:pt x="1" y="27"/>
                    <a:pt x="2" y="28"/>
                    <a:pt x="4" y="29"/>
                  </a:cubicBezTo>
                  <a:cubicBezTo>
                    <a:pt x="5" y="30"/>
                    <a:pt x="7" y="30"/>
                    <a:pt x="8" y="30"/>
                  </a:cubicBezTo>
                  <a:cubicBezTo>
                    <a:pt x="9" y="30"/>
                    <a:pt x="10" y="30"/>
                    <a:pt x="10" y="30"/>
                  </a:cubicBezTo>
                  <a:cubicBezTo>
                    <a:pt x="11" y="30"/>
                    <a:pt x="11" y="30"/>
                    <a:pt x="12" y="30"/>
                  </a:cubicBezTo>
                  <a:cubicBezTo>
                    <a:pt x="13" y="30"/>
                    <a:pt x="13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5" y="30"/>
                  </a:cubicBezTo>
                  <a:cubicBezTo>
                    <a:pt x="15" y="30"/>
                    <a:pt x="15" y="30"/>
                    <a:pt x="16" y="30"/>
                  </a:cubicBezTo>
                  <a:cubicBezTo>
                    <a:pt x="17" y="30"/>
                    <a:pt x="18" y="29"/>
                    <a:pt x="18" y="28"/>
                  </a:cubicBezTo>
                  <a:cubicBezTo>
                    <a:pt x="18" y="27"/>
                    <a:pt x="17" y="26"/>
                    <a:pt x="15" y="25"/>
                  </a:cubicBezTo>
                  <a:cubicBezTo>
                    <a:pt x="15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5" y="25"/>
                  </a:cubicBezTo>
                  <a:cubicBezTo>
                    <a:pt x="15" y="25"/>
                    <a:pt x="16" y="25"/>
                    <a:pt x="16" y="25"/>
                  </a:cubicBezTo>
                  <a:cubicBezTo>
                    <a:pt x="17" y="25"/>
                    <a:pt x="18" y="25"/>
                    <a:pt x="18" y="25"/>
                  </a:cubicBezTo>
                  <a:cubicBezTo>
                    <a:pt x="19" y="25"/>
                    <a:pt x="20" y="25"/>
                    <a:pt x="20" y="25"/>
                  </a:cubicBezTo>
                  <a:cubicBezTo>
                    <a:pt x="20" y="24"/>
                    <a:pt x="21" y="24"/>
                    <a:pt x="21" y="23"/>
                  </a:cubicBezTo>
                  <a:cubicBezTo>
                    <a:pt x="20" y="22"/>
                    <a:pt x="19" y="21"/>
                    <a:pt x="18" y="21"/>
                  </a:cubicBezTo>
                  <a:cubicBezTo>
                    <a:pt x="18" y="21"/>
                    <a:pt x="17" y="21"/>
                    <a:pt x="17" y="21"/>
                  </a:cubicBezTo>
                  <a:cubicBezTo>
                    <a:pt x="16" y="21"/>
                    <a:pt x="16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8" y="21"/>
                    <a:pt x="19" y="21"/>
                    <a:pt x="20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0"/>
                    <a:pt x="23" y="20"/>
                  </a:cubicBezTo>
                  <a:cubicBezTo>
                    <a:pt x="23" y="19"/>
                    <a:pt x="23" y="18"/>
                    <a:pt x="23" y="18"/>
                  </a:cubicBezTo>
                  <a:cubicBezTo>
                    <a:pt x="23" y="17"/>
                    <a:pt x="22" y="16"/>
                    <a:pt x="20" y="16"/>
                  </a:cubicBezTo>
                  <a:cubicBezTo>
                    <a:pt x="20" y="16"/>
                    <a:pt x="19" y="16"/>
                    <a:pt x="18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3" y="16"/>
                    <a:pt x="24" y="15"/>
                    <a:pt x="24" y="14"/>
                  </a:cubicBezTo>
                  <a:cubicBezTo>
                    <a:pt x="24" y="12"/>
                    <a:pt x="23" y="11"/>
                    <a:pt x="22" y="11"/>
                  </a:cubicBezTo>
                  <a:cubicBezTo>
                    <a:pt x="22" y="11"/>
                    <a:pt x="17" y="11"/>
                    <a:pt x="17" y="11"/>
                  </a:cubicBezTo>
                  <a:cubicBezTo>
                    <a:pt x="15" y="11"/>
                    <a:pt x="12" y="11"/>
                    <a:pt x="9" y="11"/>
                  </a:cubicBezTo>
                  <a:cubicBezTo>
                    <a:pt x="9" y="11"/>
                    <a:pt x="12" y="4"/>
                    <a:pt x="10" y="1"/>
                  </a:cubicBezTo>
                  <a:cubicBezTo>
                    <a:pt x="9" y="0"/>
                    <a:pt x="7" y="0"/>
                    <a:pt x="7" y="0"/>
                  </a:cubicBezTo>
                  <a:close/>
                </a:path>
              </a:pathLst>
            </a:custGeom>
            <a:grpFill/>
            <a:ln w="952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 Regula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274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health at hand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D61343-D418-4065-990E-D4AFBEB7F8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F65669-8FA9-471A-987E-CDA9F68003EC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038600" y="2024487"/>
            <a:ext cx="7380514" cy="1008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lvl="2">
              <a:lnSpc>
                <a:spcPct val="200000"/>
              </a:lnSpc>
            </a:pPr>
            <a:br>
              <a:rPr lang="en-US" sz="1600">
                <a:solidFill>
                  <a:schemeClr val="tx2">
                    <a:lumMod val="50000"/>
                  </a:schemeClr>
                </a:solidFill>
                <a:latin typeface="Allianz Neo" panose="020B0504020203020204" charset="0"/>
              </a:rPr>
            </a:br>
            <a:endParaRPr lang="en-US" sz="1600">
              <a:solidFill>
                <a:schemeClr val="tx2">
                  <a:lumMod val="50000"/>
                </a:schemeClr>
              </a:solidFill>
              <a:latin typeface="Allianz Neo" panose="020B050402020302020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2913" y="1341438"/>
            <a:ext cx="5062942" cy="378565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Founded in 2016, Health at Hand is the </a:t>
            </a:r>
            <a:r>
              <a:rPr lang="en-US" sz="1600" b="1" dirty="0"/>
              <a:t>first telehealth platform to be fully licensed by the Dubai Health Authority</a:t>
            </a:r>
            <a:r>
              <a:rPr lang="en-US" sz="1600" dirty="0"/>
              <a:t>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Using </a:t>
            </a:r>
            <a:r>
              <a:rPr lang="en-US" sz="1600" b="1" dirty="0"/>
              <a:t>Health at Hand</a:t>
            </a:r>
            <a:r>
              <a:rPr lang="en-US" sz="1600" dirty="0"/>
              <a:t>, patients can </a:t>
            </a:r>
            <a:r>
              <a:rPr lang="en-US" sz="1600" b="1" dirty="0"/>
              <a:t>see a highly qualified doctor via video consultation</a:t>
            </a:r>
            <a:r>
              <a:rPr lang="en-US" sz="1600" dirty="0"/>
              <a:t> whilst at home, in the office or when they’re travelling. </a:t>
            </a:r>
            <a:endParaRPr lang="en-US" sz="1600" dirty="0">
              <a:cs typeface="Arial" panose="020B0604020202020204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Player independent from any Healthcare facility, ensuring </a:t>
            </a:r>
            <a:r>
              <a:rPr lang="en-US" sz="1600" b="1" dirty="0"/>
              <a:t>ethical care </a:t>
            </a:r>
            <a:r>
              <a:rPr lang="en-US" sz="1600" dirty="0"/>
              <a:t>with doctors located in Dubai, UAE. 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1600" dirty="0">
              <a:cs typeface="Arial" panose="020B0604020202020204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/>
              </a:rPr>
              <a:t>The only telehealth company to integrate medicine delivery into their app.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1600" dirty="0">
              <a:cs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/>
          <a:srcRect b="13364"/>
          <a:stretch/>
        </p:blipFill>
        <p:spPr>
          <a:xfrm>
            <a:off x="6094412" y="946150"/>
            <a:ext cx="6096001" cy="511333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AT HAND - a new patient experience 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0FA108E-DA7E-4081-86C0-0A843374B4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F65669-8FA9-471A-987E-CDA9F68003EC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183392" y="5475209"/>
            <a:ext cx="6438682" cy="897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lvl="2">
              <a:lnSpc>
                <a:spcPct val="200000"/>
              </a:lnSpc>
              <a:spcBef>
                <a:spcPts val="600"/>
              </a:spcBef>
            </a:pPr>
            <a:br>
              <a:rPr lang="en-US" sz="1400">
                <a:solidFill>
                  <a:schemeClr val="tx2">
                    <a:lumMod val="50000"/>
                  </a:schemeClr>
                </a:solidFill>
                <a:latin typeface="Allianz Neo" panose="020B0504020203020204" charset="0"/>
              </a:rPr>
            </a:br>
            <a:endParaRPr lang="en-US" sz="1400">
              <a:solidFill>
                <a:schemeClr val="tx2">
                  <a:lumMod val="50000"/>
                </a:schemeClr>
              </a:solidFill>
              <a:latin typeface="Allianz Neo" panose="020B050402020302020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0953" y="1274814"/>
            <a:ext cx="80551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lvl="1"/>
            <a:r>
              <a:rPr lang="en-US" sz="1600" b="1" dirty="0">
                <a:solidFill>
                  <a:schemeClr val="accent1"/>
                </a:solidFill>
                <a:latin typeface="+mj-lt"/>
              </a:rPr>
              <a:t>Mobile app offering on-demand video consultations, connecting patients with doctors within minutes, making it the most convenient way to see a highly qualified doctor.</a:t>
            </a:r>
          </a:p>
        </p:txBody>
      </p:sp>
      <p:sp>
        <p:nvSpPr>
          <p:cNvPr id="8" name="Rectangle 7"/>
          <p:cNvSpPr/>
          <p:nvPr/>
        </p:nvSpPr>
        <p:spPr>
          <a:xfrm>
            <a:off x="295932" y="5846585"/>
            <a:ext cx="7539217" cy="301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lvl="2">
              <a:lnSpc>
                <a:spcPct val="150000"/>
              </a:lnSpc>
            </a:pPr>
            <a:r>
              <a:rPr lang="en-US" sz="1000" dirty="0">
                <a:solidFill>
                  <a:schemeClr val="accent2"/>
                </a:solidFill>
              </a:rPr>
              <a:t>*Shorter hours on Fridays: 9am-6pm (GST).   ** Prescription acceptance outside the U.A.E subject to local regulations</a:t>
            </a:r>
          </a:p>
        </p:txBody>
      </p:sp>
      <p:grpSp>
        <p:nvGrpSpPr>
          <p:cNvPr id="19" name="Gruppieren 103"/>
          <p:cNvGrpSpPr/>
          <p:nvPr/>
        </p:nvGrpSpPr>
        <p:grpSpPr>
          <a:xfrm>
            <a:off x="6080721" y="2782005"/>
            <a:ext cx="421852" cy="414433"/>
            <a:chOff x="3657705" y="2221863"/>
            <a:chExt cx="519135" cy="524843"/>
          </a:xfrm>
          <a:noFill/>
        </p:grpSpPr>
        <p:sp>
          <p:nvSpPr>
            <p:cNvPr id="20" name="Freeform 457"/>
            <p:cNvSpPr/>
            <p:nvPr/>
          </p:nvSpPr>
          <p:spPr bwMode="auto">
            <a:xfrm>
              <a:off x="3743279" y="2221863"/>
              <a:ext cx="410746" cy="439272"/>
            </a:xfrm>
            <a:custGeom>
              <a:avLst/>
              <a:gdLst>
                <a:gd name="T0" fmla="*/ 11 w 72"/>
                <a:gd name="T1" fmla="*/ 77 h 77"/>
                <a:gd name="T2" fmla="*/ 0 w 72"/>
                <a:gd name="T3" fmla="*/ 61 h 77"/>
                <a:gd name="T4" fmla="*/ 61 w 72"/>
                <a:gd name="T5" fmla="*/ 0 h 77"/>
                <a:gd name="T6" fmla="*/ 72 w 72"/>
                <a:gd name="T7" fmla="*/ 15 h 77"/>
                <a:gd name="T8" fmla="*/ 11 w 72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7">
                  <a:moveTo>
                    <a:pt x="11" y="77"/>
                  </a:moveTo>
                  <a:lnTo>
                    <a:pt x="0" y="61"/>
                  </a:lnTo>
                  <a:lnTo>
                    <a:pt x="61" y="0"/>
                  </a:lnTo>
                  <a:lnTo>
                    <a:pt x="72" y="15"/>
                  </a:lnTo>
                  <a:lnTo>
                    <a:pt x="11" y="77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llianz Neo Regular" panose="020B0504020203020204" pitchFamily="34" charset="77"/>
              </a:endParaRPr>
            </a:p>
          </p:txBody>
        </p:sp>
        <p:sp>
          <p:nvSpPr>
            <p:cNvPr id="21" name="Freeform 458"/>
            <p:cNvSpPr/>
            <p:nvPr/>
          </p:nvSpPr>
          <p:spPr bwMode="auto">
            <a:xfrm>
              <a:off x="4091270" y="2221863"/>
              <a:ext cx="85570" cy="68458"/>
            </a:xfrm>
            <a:custGeom>
              <a:avLst/>
              <a:gdLst>
                <a:gd name="T0" fmla="*/ 8 w 15"/>
                <a:gd name="T1" fmla="*/ 12 h 12"/>
                <a:gd name="T2" fmla="*/ 0 w 15"/>
                <a:gd name="T3" fmla="*/ 4 h 12"/>
                <a:gd name="T4" fmla="*/ 8 w 15"/>
                <a:gd name="T5" fmla="*/ 0 h 12"/>
                <a:gd name="T6" fmla="*/ 15 w 15"/>
                <a:gd name="T7" fmla="*/ 4 h 12"/>
                <a:gd name="T8" fmla="*/ 8 w 15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2">
                  <a:moveTo>
                    <a:pt x="8" y="12"/>
                  </a:moveTo>
                  <a:lnTo>
                    <a:pt x="0" y="4"/>
                  </a:lnTo>
                  <a:lnTo>
                    <a:pt x="8" y="0"/>
                  </a:lnTo>
                  <a:lnTo>
                    <a:pt x="15" y="4"/>
                  </a:lnTo>
                  <a:lnTo>
                    <a:pt x="8" y="12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llianz Neo Regular" panose="020B0504020203020204" pitchFamily="34" charset="77"/>
              </a:endParaRPr>
            </a:p>
          </p:txBody>
        </p:sp>
        <p:sp>
          <p:nvSpPr>
            <p:cNvPr id="22" name="Freeform 459"/>
            <p:cNvSpPr/>
            <p:nvPr/>
          </p:nvSpPr>
          <p:spPr bwMode="auto">
            <a:xfrm>
              <a:off x="3657705" y="2569855"/>
              <a:ext cx="148325" cy="176851"/>
            </a:xfrm>
            <a:custGeom>
              <a:avLst/>
              <a:gdLst>
                <a:gd name="T0" fmla="*/ 0 w 26"/>
                <a:gd name="T1" fmla="*/ 31 h 31"/>
                <a:gd name="T2" fmla="*/ 15 w 26"/>
                <a:gd name="T3" fmla="*/ 0 h 31"/>
                <a:gd name="T4" fmla="*/ 26 w 26"/>
                <a:gd name="T5" fmla="*/ 16 h 31"/>
                <a:gd name="T6" fmla="*/ 0 w 26"/>
                <a:gd name="T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31">
                  <a:moveTo>
                    <a:pt x="0" y="31"/>
                  </a:moveTo>
                  <a:lnTo>
                    <a:pt x="15" y="0"/>
                  </a:lnTo>
                  <a:lnTo>
                    <a:pt x="26" y="16"/>
                  </a:lnTo>
                  <a:lnTo>
                    <a:pt x="0" y="31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llianz Neo Regular" panose="020B0504020203020204" pitchFamily="34" charset="77"/>
              </a:endParaRPr>
            </a:p>
          </p:txBody>
        </p:sp>
        <p:sp>
          <p:nvSpPr>
            <p:cNvPr id="23" name="Freeform 460"/>
            <p:cNvSpPr/>
            <p:nvPr/>
          </p:nvSpPr>
          <p:spPr bwMode="auto">
            <a:xfrm>
              <a:off x="4005700" y="2330253"/>
              <a:ext cx="148325" cy="176851"/>
            </a:xfrm>
            <a:custGeom>
              <a:avLst/>
              <a:gdLst>
                <a:gd name="T0" fmla="*/ 19 w 26"/>
                <a:gd name="T1" fmla="*/ 0 h 31"/>
                <a:gd name="T2" fmla="*/ 26 w 26"/>
                <a:gd name="T3" fmla="*/ 8 h 31"/>
                <a:gd name="T4" fmla="*/ 0 w 26"/>
                <a:gd name="T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1">
                  <a:moveTo>
                    <a:pt x="19" y="0"/>
                  </a:moveTo>
                  <a:lnTo>
                    <a:pt x="26" y="8"/>
                  </a:lnTo>
                  <a:lnTo>
                    <a:pt x="0" y="31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llianz Neo Regular" panose="020B0504020203020204" pitchFamily="34" charset="77"/>
              </a:endParaRPr>
            </a:p>
          </p:txBody>
        </p:sp>
      </p:grpSp>
      <p:grpSp>
        <p:nvGrpSpPr>
          <p:cNvPr id="24" name="Gruppieren 2257" title="icon"/>
          <p:cNvGrpSpPr/>
          <p:nvPr/>
        </p:nvGrpSpPr>
        <p:grpSpPr>
          <a:xfrm>
            <a:off x="547068" y="5009931"/>
            <a:ext cx="291136" cy="303694"/>
            <a:chOff x="6797675" y="1331913"/>
            <a:chExt cx="344488" cy="350837"/>
          </a:xfrm>
          <a:solidFill>
            <a:schemeClr val="accent1"/>
          </a:solidFill>
        </p:grpSpPr>
        <p:sp>
          <p:nvSpPr>
            <p:cNvPr id="25" name="Oval 42"/>
            <p:cNvSpPr>
              <a:spLocks noChangeArrowheads="1"/>
            </p:cNvSpPr>
            <p:nvPr/>
          </p:nvSpPr>
          <p:spPr bwMode="auto">
            <a:xfrm>
              <a:off x="6797675" y="1331913"/>
              <a:ext cx="344488" cy="350837"/>
            </a:xfrm>
            <a:prstGeom prst="ellipse">
              <a:avLst/>
            </a:prstGeom>
            <a:grpFill/>
            <a:ln w="952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llianz Neo Regular" panose="020B0504020203020204" pitchFamily="34" charset="77"/>
              </a:endParaRPr>
            </a:p>
          </p:txBody>
        </p:sp>
        <p:sp>
          <p:nvSpPr>
            <p:cNvPr id="26" name="Freeform 43"/>
            <p:cNvSpPr>
              <a:spLocks noEditPoints="1"/>
            </p:cNvSpPr>
            <p:nvPr/>
          </p:nvSpPr>
          <p:spPr bwMode="auto">
            <a:xfrm>
              <a:off x="6875463" y="1416050"/>
              <a:ext cx="188913" cy="182562"/>
            </a:xfrm>
            <a:custGeom>
              <a:avLst/>
              <a:gdLst>
                <a:gd name="T0" fmla="*/ 22 w 31"/>
                <a:gd name="T1" fmla="*/ 8 h 30"/>
                <a:gd name="T2" fmla="*/ 22 w 31"/>
                <a:gd name="T3" fmla="*/ 18 h 30"/>
                <a:gd name="T4" fmla="*/ 26 w 31"/>
                <a:gd name="T5" fmla="*/ 22 h 30"/>
                <a:gd name="T6" fmla="*/ 31 w 31"/>
                <a:gd name="T7" fmla="*/ 14 h 30"/>
                <a:gd name="T8" fmla="*/ 27 w 31"/>
                <a:gd name="T9" fmla="*/ 4 h 30"/>
                <a:gd name="T10" fmla="*/ 16 w 31"/>
                <a:gd name="T11" fmla="*/ 0 h 30"/>
                <a:gd name="T12" fmla="*/ 5 w 31"/>
                <a:gd name="T13" fmla="*/ 4 h 30"/>
                <a:gd name="T14" fmla="*/ 0 w 31"/>
                <a:gd name="T15" fmla="*/ 15 h 30"/>
                <a:gd name="T16" fmla="*/ 5 w 31"/>
                <a:gd name="T17" fmla="*/ 26 h 30"/>
                <a:gd name="T18" fmla="*/ 16 w 31"/>
                <a:gd name="T19" fmla="*/ 30 h 30"/>
                <a:gd name="T20" fmla="*/ 24 w 31"/>
                <a:gd name="T21" fmla="*/ 29 h 30"/>
                <a:gd name="T22" fmla="*/ 22 w 31"/>
                <a:gd name="T23" fmla="*/ 20 h 30"/>
                <a:gd name="T24" fmla="*/ 22 w 31"/>
                <a:gd name="T25" fmla="*/ 20 h 30"/>
                <a:gd name="T26" fmla="*/ 25 w 31"/>
                <a:gd name="T27" fmla="*/ 22 h 30"/>
                <a:gd name="T28" fmla="*/ 25 w 31"/>
                <a:gd name="T29" fmla="*/ 22 h 30"/>
                <a:gd name="T30" fmla="*/ 5 w 31"/>
                <a:gd name="T31" fmla="*/ 4 h 30"/>
                <a:gd name="T32" fmla="*/ 5 w 31"/>
                <a:gd name="T33" fmla="*/ 4 h 30"/>
                <a:gd name="T34" fmla="*/ 22 w 31"/>
                <a:gd name="T35" fmla="*/ 15 h 30"/>
                <a:gd name="T36" fmla="*/ 15 w 31"/>
                <a:gd name="T37" fmla="*/ 22 h 30"/>
                <a:gd name="T38" fmla="*/ 8 w 31"/>
                <a:gd name="T39" fmla="*/ 15 h 30"/>
                <a:gd name="T40" fmla="*/ 15 w 31"/>
                <a:gd name="T41" fmla="*/ 8 h 30"/>
                <a:gd name="T42" fmla="*/ 22 w 31"/>
                <a:gd name="T43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" h="30">
                  <a:moveTo>
                    <a:pt x="22" y="8"/>
                  </a:moveTo>
                  <a:cubicBezTo>
                    <a:pt x="22" y="18"/>
                    <a:pt x="22" y="18"/>
                    <a:pt x="22" y="18"/>
                  </a:cubicBezTo>
                  <a:cubicBezTo>
                    <a:pt x="22" y="21"/>
                    <a:pt x="24" y="22"/>
                    <a:pt x="26" y="22"/>
                  </a:cubicBezTo>
                  <a:cubicBezTo>
                    <a:pt x="29" y="22"/>
                    <a:pt x="31" y="19"/>
                    <a:pt x="31" y="14"/>
                  </a:cubicBezTo>
                  <a:cubicBezTo>
                    <a:pt x="31" y="10"/>
                    <a:pt x="29" y="6"/>
                    <a:pt x="27" y="4"/>
                  </a:cubicBezTo>
                  <a:cubicBezTo>
                    <a:pt x="24" y="1"/>
                    <a:pt x="20" y="0"/>
                    <a:pt x="16" y="0"/>
                  </a:cubicBezTo>
                  <a:cubicBezTo>
                    <a:pt x="11" y="0"/>
                    <a:pt x="7" y="1"/>
                    <a:pt x="5" y="4"/>
                  </a:cubicBezTo>
                  <a:cubicBezTo>
                    <a:pt x="2" y="7"/>
                    <a:pt x="0" y="11"/>
                    <a:pt x="0" y="15"/>
                  </a:cubicBezTo>
                  <a:cubicBezTo>
                    <a:pt x="0" y="19"/>
                    <a:pt x="2" y="23"/>
                    <a:pt x="5" y="26"/>
                  </a:cubicBezTo>
                  <a:cubicBezTo>
                    <a:pt x="7" y="29"/>
                    <a:pt x="11" y="30"/>
                    <a:pt x="16" y="30"/>
                  </a:cubicBezTo>
                  <a:cubicBezTo>
                    <a:pt x="19" y="30"/>
                    <a:pt x="22" y="30"/>
                    <a:pt x="24" y="29"/>
                  </a:cubicBezTo>
                  <a:moveTo>
                    <a:pt x="22" y="20"/>
                  </a:moveTo>
                  <a:cubicBezTo>
                    <a:pt x="22" y="20"/>
                    <a:pt x="22" y="20"/>
                    <a:pt x="22" y="20"/>
                  </a:cubicBezTo>
                  <a:moveTo>
                    <a:pt x="25" y="22"/>
                  </a:moveTo>
                  <a:cubicBezTo>
                    <a:pt x="25" y="22"/>
                    <a:pt x="25" y="22"/>
                    <a:pt x="25" y="22"/>
                  </a:cubicBezTo>
                  <a:moveTo>
                    <a:pt x="5" y="4"/>
                  </a:moveTo>
                  <a:cubicBezTo>
                    <a:pt x="5" y="4"/>
                    <a:pt x="5" y="4"/>
                    <a:pt x="5" y="4"/>
                  </a:cubicBezTo>
                  <a:moveTo>
                    <a:pt x="22" y="15"/>
                  </a:moveTo>
                  <a:cubicBezTo>
                    <a:pt x="22" y="19"/>
                    <a:pt x="19" y="22"/>
                    <a:pt x="15" y="22"/>
                  </a:cubicBezTo>
                  <a:cubicBezTo>
                    <a:pt x="11" y="22"/>
                    <a:pt x="8" y="19"/>
                    <a:pt x="8" y="15"/>
                  </a:cubicBezTo>
                  <a:cubicBezTo>
                    <a:pt x="8" y="11"/>
                    <a:pt x="11" y="8"/>
                    <a:pt x="15" y="8"/>
                  </a:cubicBezTo>
                  <a:cubicBezTo>
                    <a:pt x="19" y="8"/>
                    <a:pt x="22" y="11"/>
                    <a:pt x="22" y="15"/>
                  </a:cubicBezTo>
                  <a:close/>
                </a:path>
              </a:pathLst>
            </a:custGeom>
            <a:grpFill/>
            <a:ln w="9525" cap="rnd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llianz Neo Regular" panose="020B0504020203020204" pitchFamily="34" charset="77"/>
              </a:endParaRPr>
            </a:p>
          </p:txBody>
        </p:sp>
      </p:grpSp>
      <p:grpSp>
        <p:nvGrpSpPr>
          <p:cNvPr id="35" name="Gruppieren 2262" title="icon"/>
          <p:cNvGrpSpPr/>
          <p:nvPr/>
        </p:nvGrpSpPr>
        <p:grpSpPr>
          <a:xfrm>
            <a:off x="547978" y="3574601"/>
            <a:ext cx="289568" cy="303694"/>
            <a:chOff x="9653588" y="1331913"/>
            <a:chExt cx="342900" cy="350837"/>
          </a:xfrm>
          <a:solidFill>
            <a:schemeClr val="accent1"/>
          </a:solidFill>
        </p:grpSpPr>
        <p:sp>
          <p:nvSpPr>
            <p:cNvPr id="36" name="Oval 88"/>
            <p:cNvSpPr>
              <a:spLocks noChangeArrowheads="1"/>
            </p:cNvSpPr>
            <p:nvPr/>
          </p:nvSpPr>
          <p:spPr bwMode="auto">
            <a:xfrm>
              <a:off x="9653588" y="1331913"/>
              <a:ext cx="342900" cy="350837"/>
            </a:xfrm>
            <a:prstGeom prst="ellipse">
              <a:avLst/>
            </a:prstGeom>
            <a:grpFill/>
            <a:ln w="952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llianz Neo Regular" panose="020B0504020203020204" pitchFamily="34" charset="77"/>
              </a:endParaRPr>
            </a:p>
          </p:txBody>
        </p:sp>
        <p:sp>
          <p:nvSpPr>
            <p:cNvPr id="37" name="Freeform 89"/>
            <p:cNvSpPr/>
            <p:nvPr/>
          </p:nvSpPr>
          <p:spPr bwMode="auto">
            <a:xfrm>
              <a:off x="9767888" y="1441450"/>
              <a:ext cx="120650" cy="150812"/>
            </a:xfrm>
            <a:custGeom>
              <a:avLst/>
              <a:gdLst>
                <a:gd name="T0" fmla="*/ 15 w 76"/>
                <a:gd name="T1" fmla="*/ 0 h 95"/>
                <a:gd name="T2" fmla="*/ 0 w 76"/>
                <a:gd name="T3" fmla="*/ 0 h 95"/>
                <a:gd name="T4" fmla="*/ 0 w 76"/>
                <a:gd name="T5" fmla="*/ 95 h 95"/>
                <a:gd name="T6" fmla="*/ 76 w 76"/>
                <a:gd name="T7" fmla="*/ 95 h 95"/>
                <a:gd name="T8" fmla="*/ 76 w 76"/>
                <a:gd name="T9" fmla="*/ 0 h 95"/>
                <a:gd name="T10" fmla="*/ 61 w 76"/>
                <a:gd name="T1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95">
                  <a:moveTo>
                    <a:pt x="15" y="0"/>
                  </a:moveTo>
                  <a:lnTo>
                    <a:pt x="0" y="0"/>
                  </a:lnTo>
                  <a:lnTo>
                    <a:pt x="0" y="95"/>
                  </a:lnTo>
                  <a:lnTo>
                    <a:pt x="76" y="95"/>
                  </a:lnTo>
                  <a:lnTo>
                    <a:pt x="76" y="0"/>
                  </a:lnTo>
                  <a:lnTo>
                    <a:pt x="61" y="0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llianz Neo Regular" panose="020B0504020203020204" pitchFamily="34" charset="77"/>
              </a:endParaRPr>
            </a:p>
          </p:txBody>
        </p:sp>
        <p:sp>
          <p:nvSpPr>
            <p:cNvPr id="38" name="Freeform 90"/>
            <p:cNvSpPr/>
            <p:nvPr/>
          </p:nvSpPr>
          <p:spPr bwMode="auto">
            <a:xfrm>
              <a:off x="9791701" y="1416050"/>
              <a:ext cx="73025" cy="30162"/>
            </a:xfrm>
            <a:custGeom>
              <a:avLst/>
              <a:gdLst>
                <a:gd name="T0" fmla="*/ 0 w 46"/>
                <a:gd name="T1" fmla="*/ 19 h 19"/>
                <a:gd name="T2" fmla="*/ 46 w 46"/>
                <a:gd name="T3" fmla="*/ 19 h 19"/>
                <a:gd name="T4" fmla="*/ 46 w 46"/>
                <a:gd name="T5" fmla="*/ 8 h 19"/>
                <a:gd name="T6" fmla="*/ 31 w 46"/>
                <a:gd name="T7" fmla="*/ 8 h 19"/>
                <a:gd name="T8" fmla="*/ 23 w 46"/>
                <a:gd name="T9" fmla="*/ 0 h 19"/>
                <a:gd name="T10" fmla="*/ 19 w 46"/>
                <a:gd name="T11" fmla="*/ 0 h 19"/>
                <a:gd name="T12" fmla="*/ 15 w 46"/>
                <a:gd name="T13" fmla="*/ 8 h 19"/>
                <a:gd name="T14" fmla="*/ 0 w 46"/>
                <a:gd name="T15" fmla="*/ 8 h 19"/>
                <a:gd name="T16" fmla="*/ 0 w 46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19">
                  <a:moveTo>
                    <a:pt x="0" y="19"/>
                  </a:moveTo>
                  <a:lnTo>
                    <a:pt x="46" y="19"/>
                  </a:lnTo>
                  <a:lnTo>
                    <a:pt x="46" y="8"/>
                  </a:lnTo>
                  <a:lnTo>
                    <a:pt x="31" y="8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8"/>
                  </a:lnTo>
                  <a:lnTo>
                    <a:pt x="0" y="8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9525" cap="rnd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llianz Neo Regular" panose="020B0504020203020204" pitchFamily="34" charset="77"/>
              </a:endParaRPr>
            </a:p>
          </p:txBody>
        </p:sp>
        <p:sp>
          <p:nvSpPr>
            <p:cNvPr id="39" name="Line 91"/>
            <p:cNvSpPr>
              <a:spLocks noChangeShapeType="1"/>
            </p:cNvSpPr>
            <p:nvPr/>
          </p:nvSpPr>
          <p:spPr bwMode="auto">
            <a:xfrm>
              <a:off x="9791701" y="1471613"/>
              <a:ext cx="73025" cy="0"/>
            </a:xfrm>
            <a:prstGeom prst="line">
              <a:avLst/>
            </a:prstGeom>
            <a:grpFill/>
            <a:ln w="9525" cap="rnd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llianz Neo Regular" panose="020B0504020203020204" pitchFamily="34" charset="77"/>
              </a:endParaRPr>
            </a:p>
          </p:txBody>
        </p:sp>
        <p:sp>
          <p:nvSpPr>
            <p:cNvPr id="40" name="Line 92"/>
            <p:cNvSpPr>
              <a:spLocks noChangeShapeType="1"/>
            </p:cNvSpPr>
            <p:nvPr/>
          </p:nvSpPr>
          <p:spPr bwMode="auto">
            <a:xfrm>
              <a:off x="9791701" y="1495425"/>
              <a:ext cx="73025" cy="0"/>
            </a:xfrm>
            <a:prstGeom prst="line">
              <a:avLst/>
            </a:prstGeom>
            <a:grpFill/>
            <a:ln w="9525" cap="rnd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llianz Neo Regular" panose="020B0504020203020204" pitchFamily="34" charset="77"/>
              </a:endParaRPr>
            </a:p>
          </p:txBody>
        </p:sp>
        <p:sp>
          <p:nvSpPr>
            <p:cNvPr id="41" name="Line 93"/>
            <p:cNvSpPr>
              <a:spLocks noChangeShapeType="1"/>
            </p:cNvSpPr>
            <p:nvPr/>
          </p:nvSpPr>
          <p:spPr bwMode="auto">
            <a:xfrm>
              <a:off x="9791701" y="1519238"/>
              <a:ext cx="73025" cy="0"/>
            </a:xfrm>
            <a:prstGeom prst="line">
              <a:avLst/>
            </a:prstGeom>
            <a:grpFill/>
            <a:ln w="9525" cap="rnd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llianz Neo Regular" panose="020B0504020203020204" pitchFamily="34" charset="77"/>
              </a:endParaRPr>
            </a:p>
          </p:txBody>
        </p:sp>
        <p:sp>
          <p:nvSpPr>
            <p:cNvPr id="42" name="Line 94"/>
            <p:cNvSpPr>
              <a:spLocks noChangeShapeType="1"/>
            </p:cNvSpPr>
            <p:nvPr/>
          </p:nvSpPr>
          <p:spPr bwMode="auto">
            <a:xfrm>
              <a:off x="9791701" y="1543050"/>
              <a:ext cx="73025" cy="0"/>
            </a:xfrm>
            <a:prstGeom prst="line">
              <a:avLst/>
            </a:prstGeom>
            <a:grpFill/>
            <a:ln w="9525" cap="rnd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llianz Neo Regular" panose="020B0504020203020204" pitchFamily="34" charset="77"/>
              </a:endParaRPr>
            </a:p>
          </p:txBody>
        </p:sp>
      </p:grpSp>
      <p:grpSp>
        <p:nvGrpSpPr>
          <p:cNvPr id="43" name="Gruppieren 2404" title="icon"/>
          <p:cNvGrpSpPr/>
          <p:nvPr/>
        </p:nvGrpSpPr>
        <p:grpSpPr>
          <a:xfrm>
            <a:off x="543427" y="3102787"/>
            <a:ext cx="297407" cy="303694"/>
            <a:chOff x="11360150" y="1824038"/>
            <a:chExt cx="350838" cy="350837"/>
          </a:xfrm>
          <a:solidFill>
            <a:schemeClr val="accent1"/>
          </a:solidFill>
        </p:grpSpPr>
        <p:sp>
          <p:nvSpPr>
            <p:cNvPr id="44" name="Oval 255"/>
            <p:cNvSpPr>
              <a:spLocks noChangeArrowheads="1"/>
            </p:cNvSpPr>
            <p:nvPr/>
          </p:nvSpPr>
          <p:spPr bwMode="auto">
            <a:xfrm>
              <a:off x="11360150" y="1824038"/>
              <a:ext cx="350838" cy="350837"/>
            </a:xfrm>
            <a:prstGeom prst="ellipse">
              <a:avLst/>
            </a:prstGeom>
            <a:grpFill/>
            <a:ln w="952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llianz Neo Regular" panose="020B0504020203020204" pitchFamily="34" charset="77"/>
              </a:endParaRPr>
            </a:p>
          </p:txBody>
        </p:sp>
        <p:sp>
          <p:nvSpPr>
            <p:cNvPr id="45" name="Freeform 256"/>
            <p:cNvSpPr/>
            <p:nvPr/>
          </p:nvSpPr>
          <p:spPr bwMode="auto">
            <a:xfrm>
              <a:off x="11536363" y="1938338"/>
              <a:ext cx="23813" cy="85725"/>
            </a:xfrm>
            <a:custGeom>
              <a:avLst/>
              <a:gdLst>
                <a:gd name="T0" fmla="*/ 0 w 15"/>
                <a:gd name="T1" fmla="*/ 0 h 54"/>
                <a:gd name="T2" fmla="*/ 0 w 15"/>
                <a:gd name="T3" fmla="*/ 38 h 54"/>
                <a:gd name="T4" fmla="*/ 15 w 15"/>
                <a:gd name="T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54">
                  <a:moveTo>
                    <a:pt x="0" y="0"/>
                  </a:moveTo>
                  <a:lnTo>
                    <a:pt x="0" y="38"/>
                  </a:lnTo>
                  <a:lnTo>
                    <a:pt x="15" y="54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llianz Neo Regular" panose="020B0504020203020204" pitchFamily="34" charset="77"/>
              </a:endParaRPr>
            </a:p>
          </p:txBody>
        </p:sp>
        <p:sp>
          <p:nvSpPr>
            <p:cNvPr id="46" name="Line 257"/>
            <p:cNvSpPr>
              <a:spLocks noChangeShapeType="1"/>
            </p:cNvSpPr>
            <p:nvPr/>
          </p:nvSpPr>
          <p:spPr bwMode="auto">
            <a:xfrm>
              <a:off x="11444288" y="1998663"/>
              <a:ext cx="19050" cy="0"/>
            </a:xfrm>
            <a:prstGeom prst="line">
              <a:avLst/>
            </a:prstGeom>
            <a:grpFill/>
            <a:ln w="9525" cap="rnd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llianz Neo Regular" panose="020B0504020203020204" pitchFamily="34" charset="77"/>
              </a:endParaRPr>
            </a:p>
          </p:txBody>
        </p:sp>
        <p:sp>
          <p:nvSpPr>
            <p:cNvPr id="47" name="Line 258"/>
            <p:cNvSpPr>
              <a:spLocks noChangeShapeType="1"/>
            </p:cNvSpPr>
            <p:nvPr/>
          </p:nvSpPr>
          <p:spPr bwMode="auto">
            <a:xfrm>
              <a:off x="11607800" y="1998663"/>
              <a:ext cx="19050" cy="0"/>
            </a:xfrm>
            <a:prstGeom prst="line">
              <a:avLst/>
            </a:prstGeom>
            <a:grpFill/>
            <a:ln w="9525" cap="rnd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llianz Neo Regular" panose="020B0504020203020204" pitchFamily="34" charset="77"/>
              </a:endParaRPr>
            </a:p>
          </p:txBody>
        </p:sp>
        <p:sp>
          <p:nvSpPr>
            <p:cNvPr id="48" name="Line 259"/>
            <p:cNvSpPr>
              <a:spLocks noChangeShapeType="1"/>
            </p:cNvSpPr>
            <p:nvPr/>
          </p:nvSpPr>
          <p:spPr bwMode="auto">
            <a:xfrm flipV="1">
              <a:off x="11536363" y="2071688"/>
              <a:ext cx="0" cy="19050"/>
            </a:xfrm>
            <a:prstGeom prst="line">
              <a:avLst/>
            </a:prstGeom>
            <a:grpFill/>
            <a:ln w="9525" cap="rnd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llianz Neo Regular" panose="020B0504020203020204" pitchFamily="34" charset="77"/>
              </a:endParaRPr>
            </a:p>
          </p:txBody>
        </p:sp>
        <p:sp>
          <p:nvSpPr>
            <p:cNvPr id="49" name="Freeform 260"/>
            <p:cNvSpPr/>
            <p:nvPr/>
          </p:nvSpPr>
          <p:spPr bwMode="auto">
            <a:xfrm>
              <a:off x="11536363" y="1908175"/>
              <a:ext cx="90488" cy="182562"/>
            </a:xfrm>
            <a:custGeom>
              <a:avLst/>
              <a:gdLst>
                <a:gd name="T0" fmla="*/ 0 w 15"/>
                <a:gd name="T1" fmla="*/ 30 h 30"/>
                <a:gd name="T2" fmla="*/ 15 w 15"/>
                <a:gd name="T3" fmla="*/ 15 h 30"/>
                <a:gd name="T4" fmla="*/ 0 w 15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30">
                  <a:moveTo>
                    <a:pt x="0" y="30"/>
                  </a:moveTo>
                  <a:cubicBezTo>
                    <a:pt x="8" y="30"/>
                    <a:pt x="15" y="23"/>
                    <a:pt x="15" y="15"/>
                  </a:cubicBezTo>
                  <a:cubicBezTo>
                    <a:pt x="15" y="7"/>
                    <a:pt x="8" y="0"/>
                    <a:pt x="0" y="0"/>
                  </a:cubicBezTo>
                </a:path>
              </a:pathLst>
            </a:custGeom>
            <a:grpFill/>
            <a:ln w="9525" cap="rnd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llianz Neo Regular" panose="020B0504020203020204" pitchFamily="34" charset="77"/>
              </a:endParaRPr>
            </a:p>
          </p:txBody>
        </p:sp>
        <p:sp>
          <p:nvSpPr>
            <p:cNvPr id="50" name="Freeform 261"/>
            <p:cNvSpPr/>
            <p:nvPr/>
          </p:nvSpPr>
          <p:spPr bwMode="auto">
            <a:xfrm>
              <a:off x="11444288" y="1933575"/>
              <a:ext cx="92075" cy="157162"/>
            </a:xfrm>
            <a:custGeom>
              <a:avLst/>
              <a:gdLst>
                <a:gd name="T0" fmla="*/ 15 w 15"/>
                <a:gd name="T1" fmla="*/ 26 h 26"/>
                <a:gd name="T2" fmla="*/ 0 w 15"/>
                <a:gd name="T3" fmla="*/ 11 h 26"/>
                <a:gd name="T4" fmla="*/ 3 w 15"/>
                <a:gd name="T5" fmla="*/ 2 h 26"/>
                <a:gd name="T6" fmla="*/ 5 w 15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26">
                  <a:moveTo>
                    <a:pt x="15" y="26"/>
                  </a:moveTo>
                  <a:cubicBezTo>
                    <a:pt x="7" y="26"/>
                    <a:pt x="0" y="19"/>
                    <a:pt x="0" y="11"/>
                  </a:cubicBezTo>
                  <a:cubicBezTo>
                    <a:pt x="0" y="8"/>
                    <a:pt x="1" y="5"/>
                    <a:pt x="3" y="2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grpFill/>
            <a:ln w="9525" cap="rnd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llianz Neo Regular" panose="020B0504020203020204" pitchFamily="34" charset="77"/>
              </a:endParaRPr>
            </a:p>
          </p:txBody>
        </p:sp>
        <p:sp>
          <p:nvSpPr>
            <p:cNvPr id="51" name="Freeform 262"/>
            <p:cNvSpPr/>
            <p:nvPr/>
          </p:nvSpPr>
          <p:spPr bwMode="auto">
            <a:xfrm>
              <a:off x="11450638" y="1933575"/>
              <a:ext cx="23813" cy="23812"/>
            </a:xfrm>
            <a:custGeom>
              <a:avLst/>
              <a:gdLst>
                <a:gd name="T0" fmla="*/ 15 w 15"/>
                <a:gd name="T1" fmla="*/ 15 h 15"/>
                <a:gd name="T2" fmla="*/ 15 w 15"/>
                <a:gd name="T3" fmla="*/ 0 h 15"/>
                <a:gd name="T4" fmla="*/ 0 w 15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5">
                  <a:moveTo>
                    <a:pt x="15" y="15"/>
                  </a:moveTo>
                  <a:lnTo>
                    <a:pt x="15" y="0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llianz Neo Regular" panose="020B0504020203020204" pitchFamily="34" charset="77"/>
              </a:endParaRPr>
            </a:p>
          </p:txBody>
        </p:sp>
      </p:grpSp>
      <p:grpSp>
        <p:nvGrpSpPr>
          <p:cNvPr id="55" name="Gruppieren 2944"/>
          <p:cNvGrpSpPr/>
          <p:nvPr/>
        </p:nvGrpSpPr>
        <p:grpSpPr>
          <a:xfrm>
            <a:off x="543427" y="4040191"/>
            <a:ext cx="297407" cy="303695"/>
            <a:chOff x="3935413" y="2808288"/>
            <a:chExt cx="350837" cy="350837"/>
          </a:xfrm>
          <a:solidFill>
            <a:schemeClr val="accent1"/>
          </a:solidFill>
        </p:grpSpPr>
        <p:sp>
          <p:nvSpPr>
            <p:cNvPr id="56" name="Oval 355"/>
            <p:cNvSpPr>
              <a:spLocks noChangeArrowheads="1"/>
            </p:cNvSpPr>
            <p:nvPr/>
          </p:nvSpPr>
          <p:spPr bwMode="auto">
            <a:xfrm>
              <a:off x="3935413" y="2808288"/>
              <a:ext cx="350837" cy="350837"/>
            </a:xfrm>
            <a:prstGeom prst="ellipse">
              <a:avLst/>
            </a:prstGeom>
            <a:grpFill/>
            <a:ln w="952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llianz Neo Regular" panose="020B0504020203020204" pitchFamily="34" charset="77"/>
              </a:endParaRPr>
            </a:p>
          </p:txBody>
        </p:sp>
        <p:sp>
          <p:nvSpPr>
            <p:cNvPr id="57" name="Freeform 356"/>
            <p:cNvSpPr/>
            <p:nvPr/>
          </p:nvSpPr>
          <p:spPr bwMode="auto">
            <a:xfrm>
              <a:off x="4079875" y="2965450"/>
              <a:ext cx="61912" cy="53975"/>
            </a:xfrm>
            <a:custGeom>
              <a:avLst/>
              <a:gdLst>
                <a:gd name="T0" fmla="*/ 10 w 10"/>
                <a:gd name="T1" fmla="*/ 2 h 9"/>
                <a:gd name="T2" fmla="*/ 7 w 10"/>
                <a:gd name="T3" fmla="*/ 2 h 9"/>
                <a:gd name="T4" fmla="*/ 7 w 10"/>
                <a:gd name="T5" fmla="*/ 0 h 9"/>
                <a:gd name="T6" fmla="*/ 3 w 10"/>
                <a:gd name="T7" fmla="*/ 0 h 9"/>
                <a:gd name="T8" fmla="*/ 3 w 10"/>
                <a:gd name="T9" fmla="*/ 2 h 9"/>
                <a:gd name="T10" fmla="*/ 0 w 10"/>
                <a:gd name="T11" fmla="*/ 2 h 9"/>
                <a:gd name="T12" fmla="*/ 0 w 10"/>
                <a:gd name="T13" fmla="*/ 6 h 9"/>
                <a:gd name="T14" fmla="*/ 3 w 10"/>
                <a:gd name="T15" fmla="*/ 6 h 9"/>
                <a:gd name="T16" fmla="*/ 3 w 10"/>
                <a:gd name="T17" fmla="*/ 9 h 9"/>
                <a:gd name="T18" fmla="*/ 7 w 10"/>
                <a:gd name="T19" fmla="*/ 9 h 9"/>
                <a:gd name="T20" fmla="*/ 7 w 10"/>
                <a:gd name="T21" fmla="*/ 6 h 9"/>
                <a:gd name="T22" fmla="*/ 10 w 10"/>
                <a:gd name="T23" fmla="*/ 6 h 9"/>
                <a:gd name="T24" fmla="*/ 10 w 10"/>
                <a:gd name="T25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9">
                  <a:moveTo>
                    <a:pt x="10" y="2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2" y="2"/>
                    <a:pt x="0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3" y="6"/>
                    <a:pt x="3" y="6"/>
                  </a:cubicBezTo>
                  <a:cubicBezTo>
                    <a:pt x="3" y="6"/>
                    <a:pt x="3" y="8"/>
                    <a:pt x="3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6"/>
                    <a:pt x="8" y="6"/>
                    <a:pt x="10" y="6"/>
                  </a:cubicBezTo>
                  <a:lnTo>
                    <a:pt x="10" y="2"/>
                  </a:lnTo>
                  <a:close/>
                </a:path>
              </a:pathLst>
            </a:custGeom>
            <a:grpFill/>
            <a:ln w="9525" cap="rnd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llianz Neo Regular" panose="020B0504020203020204" pitchFamily="34" charset="77"/>
              </a:endParaRPr>
            </a:p>
          </p:txBody>
        </p:sp>
        <p:sp>
          <p:nvSpPr>
            <p:cNvPr id="58" name="Freeform 357"/>
            <p:cNvSpPr/>
            <p:nvPr/>
          </p:nvSpPr>
          <p:spPr bwMode="auto">
            <a:xfrm>
              <a:off x="4025900" y="2941638"/>
              <a:ext cx="169862" cy="107950"/>
            </a:xfrm>
            <a:custGeom>
              <a:avLst/>
              <a:gdLst>
                <a:gd name="T0" fmla="*/ 28 w 28"/>
                <a:gd name="T1" fmla="*/ 16 h 18"/>
                <a:gd name="T2" fmla="*/ 25 w 28"/>
                <a:gd name="T3" fmla="*/ 18 h 18"/>
                <a:gd name="T4" fmla="*/ 3 w 28"/>
                <a:gd name="T5" fmla="*/ 18 h 18"/>
                <a:gd name="T6" fmla="*/ 0 w 28"/>
                <a:gd name="T7" fmla="*/ 16 h 18"/>
                <a:gd name="T8" fmla="*/ 0 w 28"/>
                <a:gd name="T9" fmla="*/ 2 h 18"/>
                <a:gd name="T10" fmla="*/ 3 w 28"/>
                <a:gd name="T11" fmla="*/ 0 h 18"/>
                <a:gd name="T12" fmla="*/ 25 w 28"/>
                <a:gd name="T13" fmla="*/ 0 h 18"/>
                <a:gd name="T14" fmla="*/ 28 w 28"/>
                <a:gd name="T15" fmla="*/ 2 h 18"/>
                <a:gd name="T16" fmla="*/ 28 w 28"/>
                <a:gd name="T17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8">
                  <a:moveTo>
                    <a:pt x="28" y="16"/>
                  </a:moveTo>
                  <a:cubicBezTo>
                    <a:pt x="28" y="17"/>
                    <a:pt x="27" y="18"/>
                    <a:pt x="25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1" y="18"/>
                    <a:pt x="0" y="17"/>
                    <a:pt x="0" y="1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8" y="1"/>
                    <a:pt x="28" y="2"/>
                  </a:cubicBezTo>
                  <a:lnTo>
                    <a:pt x="28" y="16"/>
                  </a:lnTo>
                  <a:close/>
                </a:path>
              </a:pathLst>
            </a:custGeom>
            <a:grpFill/>
            <a:ln w="9525" cap="rnd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llianz Neo Regular" panose="020B0504020203020204" pitchFamily="34" charset="77"/>
              </a:endParaRPr>
            </a:p>
          </p:txBody>
        </p:sp>
        <p:sp>
          <p:nvSpPr>
            <p:cNvPr id="59" name="Freeform 358"/>
            <p:cNvSpPr/>
            <p:nvPr/>
          </p:nvSpPr>
          <p:spPr bwMode="auto">
            <a:xfrm>
              <a:off x="4079875" y="2917825"/>
              <a:ext cx="61912" cy="23812"/>
            </a:xfrm>
            <a:custGeom>
              <a:avLst/>
              <a:gdLst>
                <a:gd name="T0" fmla="*/ 0 w 10"/>
                <a:gd name="T1" fmla="*/ 4 h 4"/>
                <a:gd name="T2" fmla="*/ 0 w 10"/>
                <a:gd name="T3" fmla="*/ 2 h 4"/>
                <a:gd name="T4" fmla="*/ 3 w 10"/>
                <a:gd name="T5" fmla="*/ 0 h 4"/>
                <a:gd name="T6" fmla="*/ 7 w 10"/>
                <a:gd name="T7" fmla="*/ 0 h 4"/>
                <a:gd name="T8" fmla="*/ 10 w 10"/>
                <a:gd name="T9" fmla="*/ 2 h 4"/>
                <a:gd name="T10" fmla="*/ 10 w 10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4">
                  <a:moveTo>
                    <a:pt x="0" y="4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10" y="1"/>
                    <a:pt x="10" y="2"/>
                  </a:cubicBezTo>
                  <a:cubicBezTo>
                    <a:pt x="10" y="4"/>
                    <a:pt x="10" y="4"/>
                    <a:pt x="10" y="4"/>
                  </a:cubicBezTo>
                </a:path>
              </a:pathLst>
            </a:custGeom>
            <a:grpFill/>
            <a:ln w="9525" cap="rnd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llianz Neo Regular" panose="020B0504020203020204" pitchFamily="34" charset="77"/>
              </a:endParaRPr>
            </a:p>
          </p:txBody>
        </p:sp>
      </p:grpSp>
      <p:grpSp>
        <p:nvGrpSpPr>
          <p:cNvPr id="77" name="Gruppieren 2896"/>
          <p:cNvGrpSpPr/>
          <p:nvPr/>
        </p:nvGrpSpPr>
        <p:grpSpPr>
          <a:xfrm>
            <a:off x="543427" y="4556685"/>
            <a:ext cx="297407" cy="303696"/>
            <a:chOff x="7932738" y="4286250"/>
            <a:chExt cx="350837" cy="350838"/>
          </a:xfrm>
          <a:solidFill>
            <a:schemeClr val="accent1"/>
          </a:solidFill>
        </p:grpSpPr>
        <p:sp>
          <p:nvSpPr>
            <p:cNvPr id="78" name="Oval 731"/>
            <p:cNvSpPr>
              <a:spLocks noChangeArrowheads="1"/>
            </p:cNvSpPr>
            <p:nvPr/>
          </p:nvSpPr>
          <p:spPr bwMode="auto">
            <a:xfrm>
              <a:off x="7932738" y="4286250"/>
              <a:ext cx="350837" cy="350838"/>
            </a:xfrm>
            <a:prstGeom prst="ellipse">
              <a:avLst/>
            </a:prstGeom>
            <a:grpFill/>
            <a:ln w="952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llianz Neo Regular" panose="020B0504020203020204" pitchFamily="34" charset="77"/>
              </a:endParaRPr>
            </a:p>
          </p:txBody>
        </p:sp>
        <p:sp>
          <p:nvSpPr>
            <p:cNvPr id="79" name="Freeform 732"/>
            <p:cNvSpPr/>
            <p:nvPr/>
          </p:nvSpPr>
          <p:spPr bwMode="auto">
            <a:xfrm>
              <a:off x="8035925" y="4492625"/>
              <a:ext cx="90487" cy="65088"/>
            </a:xfrm>
            <a:custGeom>
              <a:avLst/>
              <a:gdLst>
                <a:gd name="T0" fmla="*/ 7 w 15"/>
                <a:gd name="T1" fmla="*/ 10 h 11"/>
                <a:gd name="T2" fmla="*/ 10 w 15"/>
                <a:gd name="T3" fmla="*/ 10 h 11"/>
                <a:gd name="T4" fmla="*/ 15 w 15"/>
                <a:gd name="T5" fmla="*/ 10 h 11"/>
                <a:gd name="T6" fmla="*/ 13 w 15"/>
                <a:gd name="T7" fmla="*/ 8 h 11"/>
                <a:gd name="T8" fmla="*/ 14 w 15"/>
                <a:gd name="T9" fmla="*/ 5 h 11"/>
                <a:gd name="T10" fmla="*/ 7 w 15"/>
                <a:gd name="T11" fmla="*/ 0 h 11"/>
                <a:gd name="T12" fmla="*/ 0 w 15"/>
                <a:gd name="T13" fmla="*/ 5 h 11"/>
                <a:gd name="T14" fmla="*/ 7 w 15"/>
                <a:gd name="T1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1">
                  <a:moveTo>
                    <a:pt x="7" y="10"/>
                  </a:moveTo>
                  <a:cubicBezTo>
                    <a:pt x="8" y="10"/>
                    <a:pt x="9" y="10"/>
                    <a:pt x="10" y="10"/>
                  </a:cubicBezTo>
                  <a:cubicBezTo>
                    <a:pt x="12" y="11"/>
                    <a:pt x="15" y="10"/>
                    <a:pt x="15" y="10"/>
                  </a:cubicBezTo>
                  <a:cubicBezTo>
                    <a:pt x="14" y="9"/>
                    <a:pt x="13" y="8"/>
                    <a:pt x="13" y="8"/>
                  </a:cubicBezTo>
                  <a:cubicBezTo>
                    <a:pt x="14" y="7"/>
                    <a:pt x="14" y="6"/>
                    <a:pt x="14" y="5"/>
                  </a:cubicBez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5"/>
                  </a:cubicBezTo>
                  <a:cubicBezTo>
                    <a:pt x="0" y="8"/>
                    <a:pt x="3" y="10"/>
                    <a:pt x="7" y="10"/>
                  </a:cubicBezTo>
                  <a:close/>
                </a:path>
              </a:pathLst>
            </a:custGeom>
            <a:grpFill/>
            <a:ln w="9525" cap="rnd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llianz Neo Regular" panose="020B0504020203020204" pitchFamily="34" charset="77"/>
              </a:endParaRPr>
            </a:p>
          </p:txBody>
        </p:sp>
        <p:sp>
          <p:nvSpPr>
            <p:cNvPr id="80" name="Freeform 733"/>
            <p:cNvSpPr/>
            <p:nvPr/>
          </p:nvSpPr>
          <p:spPr bwMode="auto">
            <a:xfrm>
              <a:off x="8059738" y="4370388"/>
              <a:ext cx="127000" cy="127000"/>
            </a:xfrm>
            <a:custGeom>
              <a:avLst/>
              <a:gdLst>
                <a:gd name="T0" fmla="*/ 11 w 21"/>
                <a:gd name="T1" fmla="*/ 17 h 21"/>
                <a:gd name="T2" fmla="*/ 12 w 21"/>
                <a:gd name="T3" fmla="*/ 17 h 21"/>
                <a:gd name="T4" fmla="*/ 11 w 21"/>
                <a:gd name="T5" fmla="*/ 21 h 21"/>
                <a:gd name="T6" fmla="*/ 15 w 21"/>
                <a:gd name="T7" fmla="*/ 17 h 21"/>
                <a:gd name="T8" fmla="*/ 18 w 21"/>
                <a:gd name="T9" fmla="*/ 15 h 21"/>
                <a:gd name="T10" fmla="*/ 20 w 21"/>
                <a:gd name="T11" fmla="*/ 12 h 21"/>
                <a:gd name="T12" fmla="*/ 21 w 21"/>
                <a:gd name="T13" fmla="*/ 8 h 21"/>
                <a:gd name="T14" fmla="*/ 11 w 21"/>
                <a:gd name="T15" fmla="*/ 0 h 21"/>
                <a:gd name="T16" fmla="*/ 0 w 21"/>
                <a:gd name="T17" fmla="*/ 8 h 21"/>
                <a:gd name="T18" fmla="*/ 11 w 21"/>
                <a:gd name="T19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1">
                  <a:moveTo>
                    <a:pt x="11" y="17"/>
                  </a:moveTo>
                  <a:cubicBezTo>
                    <a:pt x="11" y="17"/>
                    <a:pt x="12" y="17"/>
                    <a:pt x="12" y="17"/>
                  </a:cubicBezTo>
                  <a:cubicBezTo>
                    <a:pt x="12" y="17"/>
                    <a:pt x="12" y="19"/>
                    <a:pt x="11" y="21"/>
                  </a:cubicBezTo>
                  <a:cubicBezTo>
                    <a:pt x="13" y="20"/>
                    <a:pt x="15" y="19"/>
                    <a:pt x="15" y="17"/>
                  </a:cubicBezTo>
                  <a:cubicBezTo>
                    <a:pt x="16" y="16"/>
                    <a:pt x="18" y="15"/>
                    <a:pt x="18" y="15"/>
                  </a:cubicBezTo>
                  <a:cubicBezTo>
                    <a:pt x="20" y="14"/>
                    <a:pt x="20" y="13"/>
                    <a:pt x="20" y="12"/>
                  </a:cubicBezTo>
                  <a:cubicBezTo>
                    <a:pt x="21" y="11"/>
                    <a:pt x="21" y="10"/>
                    <a:pt x="21" y="8"/>
                  </a:cubicBezTo>
                  <a:cubicBezTo>
                    <a:pt x="21" y="4"/>
                    <a:pt x="17" y="0"/>
                    <a:pt x="11" y="0"/>
                  </a:cubicBezTo>
                  <a:cubicBezTo>
                    <a:pt x="5" y="0"/>
                    <a:pt x="0" y="4"/>
                    <a:pt x="0" y="8"/>
                  </a:cubicBezTo>
                  <a:cubicBezTo>
                    <a:pt x="0" y="13"/>
                    <a:pt x="5" y="17"/>
                    <a:pt x="11" y="17"/>
                  </a:cubicBezTo>
                  <a:close/>
                </a:path>
              </a:pathLst>
            </a:custGeom>
            <a:grpFill/>
            <a:ln w="9525" cap="rnd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llianz Neo Regular" panose="020B0504020203020204" pitchFamily="34" charset="77"/>
              </a:endParaRPr>
            </a:p>
          </p:txBody>
        </p:sp>
        <p:sp>
          <p:nvSpPr>
            <p:cNvPr id="81" name="Line 734"/>
            <p:cNvSpPr>
              <a:spLocks noChangeShapeType="1"/>
            </p:cNvSpPr>
            <p:nvPr/>
          </p:nvSpPr>
          <p:spPr bwMode="auto">
            <a:xfrm>
              <a:off x="8126413" y="4406900"/>
              <a:ext cx="36512" cy="0"/>
            </a:xfrm>
            <a:prstGeom prst="line">
              <a:avLst/>
            </a:prstGeom>
            <a:grpFill/>
            <a:ln w="9525" cap="rnd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llianz Neo Regular" panose="020B0504020203020204" pitchFamily="34" charset="77"/>
              </a:endParaRPr>
            </a:p>
          </p:txBody>
        </p:sp>
        <p:sp>
          <p:nvSpPr>
            <p:cNvPr id="82" name="Line 735"/>
            <p:cNvSpPr>
              <a:spLocks noChangeShapeType="1"/>
            </p:cNvSpPr>
            <p:nvPr/>
          </p:nvSpPr>
          <p:spPr bwMode="auto">
            <a:xfrm>
              <a:off x="8089900" y="4406900"/>
              <a:ext cx="17462" cy="0"/>
            </a:xfrm>
            <a:prstGeom prst="line">
              <a:avLst/>
            </a:prstGeom>
            <a:grpFill/>
            <a:ln w="9525" cap="rnd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llianz Neo Regular" panose="020B0504020203020204" pitchFamily="34" charset="77"/>
              </a:endParaRPr>
            </a:p>
          </p:txBody>
        </p:sp>
        <p:sp>
          <p:nvSpPr>
            <p:cNvPr id="83" name="Line 736"/>
            <p:cNvSpPr>
              <a:spLocks noChangeShapeType="1"/>
            </p:cNvSpPr>
            <p:nvPr/>
          </p:nvSpPr>
          <p:spPr bwMode="auto">
            <a:xfrm>
              <a:off x="8089900" y="4425950"/>
              <a:ext cx="36512" cy="0"/>
            </a:xfrm>
            <a:prstGeom prst="line">
              <a:avLst/>
            </a:prstGeom>
            <a:grpFill/>
            <a:ln w="9525" cap="rnd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llianz Neo Regular" panose="020B0504020203020204" pitchFamily="34" charset="77"/>
              </a:endParaRPr>
            </a:p>
          </p:txBody>
        </p:sp>
        <p:sp>
          <p:nvSpPr>
            <p:cNvPr id="84" name="Line 737"/>
            <p:cNvSpPr>
              <a:spLocks noChangeShapeType="1"/>
            </p:cNvSpPr>
            <p:nvPr/>
          </p:nvSpPr>
          <p:spPr bwMode="auto">
            <a:xfrm>
              <a:off x="8143875" y="4425950"/>
              <a:ext cx="19050" cy="0"/>
            </a:xfrm>
            <a:prstGeom prst="line">
              <a:avLst/>
            </a:prstGeom>
            <a:grpFill/>
            <a:ln w="9525" cap="rnd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llianz Neo Regular" panose="020B0504020203020204" pitchFamily="34" charset="77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83335" y="2589010"/>
            <a:ext cx="5042108" cy="489534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+mj-lt"/>
              </a:rPr>
              <a:t>SIMPLE, FAST AND CONVENIENT</a:t>
            </a:r>
            <a:endParaRPr lang="en-GB" sz="2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7546" y="3000885"/>
            <a:ext cx="6078568" cy="272177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88900" lvl="2">
              <a:lnSpc>
                <a:spcPct val="170000"/>
              </a:lnSpc>
              <a:spcBef>
                <a:spcPts val="800"/>
              </a:spcBef>
            </a:pPr>
            <a:r>
              <a:rPr lang="en-US" sz="1400" dirty="0">
                <a:solidFill>
                  <a:schemeClr val="accent2"/>
                </a:solidFill>
              </a:rPr>
              <a:t>Video consultations, 7 days a week - 6am-10pm (GST)* </a:t>
            </a:r>
            <a:endParaRPr lang="en-GB" sz="1400" b="1" dirty="0">
              <a:solidFill>
                <a:schemeClr val="accent2"/>
              </a:solidFill>
            </a:endParaRPr>
          </a:p>
          <a:p>
            <a:pPr marL="88900" lvl="2">
              <a:lnSpc>
                <a:spcPct val="170000"/>
              </a:lnSpc>
              <a:spcBef>
                <a:spcPts val="800"/>
              </a:spcBef>
            </a:pPr>
            <a:r>
              <a:rPr lang="en-GB" sz="1400" dirty="0">
                <a:solidFill>
                  <a:schemeClr val="accent2"/>
                </a:solidFill>
              </a:rPr>
              <a:t>e-Prescription for OTC medicine** and lab tests </a:t>
            </a:r>
          </a:p>
          <a:p>
            <a:pPr marL="88900" lvl="2">
              <a:spcBef>
                <a:spcPts val="800"/>
              </a:spcBef>
            </a:pPr>
            <a:r>
              <a:rPr lang="en-US" sz="1400" dirty="0">
                <a:solidFill>
                  <a:schemeClr val="accent2"/>
                </a:solidFill>
              </a:rPr>
              <a:t>Full access to personalized Doctor’s Reports, allowing you to manage past consultation reports and your medical reports.</a:t>
            </a:r>
            <a:endParaRPr lang="en-GB" sz="1600" dirty="0">
              <a:solidFill>
                <a:schemeClr val="accent2"/>
              </a:solidFill>
            </a:endParaRPr>
          </a:p>
          <a:p>
            <a:pPr marL="88900" lvl="2">
              <a:lnSpc>
                <a:spcPct val="170000"/>
              </a:lnSpc>
              <a:spcBef>
                <a:spcPts val="800"/>
              </a:spcBef>
            </a:pPr>
            <a:r>
              <a:rPr lang="en-GB" sz="1400" dirty="0">
                <a:solidFill>
                  <a:schemeClr val="accent2"/>
                </a:solidFill>
              </a:rPr>
              <a:t>Medicine delivery (only in Dubai)</a:t>
            </a:r>
          </a:p>
          <a:p>
            <a:pPr marL="88900" lvl="2">
              <a:lnSpc>
                <a:spcPct val="170000"/>
              </a:lnSpc>
              <a:spcBef>
                <a:spcPts val="800"/>
              </a:spcBef>
            </a:pPr>
            <a:r>
              <a:rPr lang="en-US" sz="1400" dirty="0">
                <a:solidFill>
                  <a:schemeClr val="accent2"/>
                </a:solidFill>
              </a:rPr>
              <a:t>English, Urdu, Hindi and Arabic speaking doctors</a:t>
            </a:r>
            <a:br>
              <a:rPr lang="en-US" sz="1400" dirty="0">
                <a:solidFill>
                  <a:schemeClr val="accent2"/>
                </a:solidFill>
              </a:rPr>
            </a:br>
            <a:r>
              <a:rPr lang="en-US" sz="1400" dirty="0">
                <a:solidFill>
                  <a:schemeClr val="accent2"/>
                </a:solidFill>
              </a:rPr>
              <a:t>For members: fully covered for all type of plans without co-pay. </a:t>
            </a:r>
            <a:endParaRPr lang="en-US" sz="1400" dirty="0">
              <a:solidFill>
                <a:schemeClr val="accent2"/>
              </a:solidFill>
              <a:cs typeface="Arial" panose="020B0604020202020204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235053" y="2117365"/>
            <a:ext cx="3027719" cy="30777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1400">
                <a:solidFill>
                  <a:schemeClr val="tx2">
                    <a:lumMod val="50000"/>
                  </a:schemeClr>
                </a:solidFill>
                <a:latin typeface="Allianz Neo" panose="020B0504020203020204"/>
              </a:rPr>
              <a:t>Available on Android and iOS</a:t>
            </a:r>
          </a:p>
        </p:txBody>
      </p:sp>
      <p:pic>
        <p:nvPicPr>
          <p:cNvPr id="53" name="Picture 52">
            <a:hlinkClick r:id="rId3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42615" y="2000470"/>
            <a:ext cx="1340954" cy="518945"/>
          </a:xfrm>
          <a:prstGeom prst="rect">
            <a:avLst/>
          </a:prstGeom>
        </p:spPr>
      </p:pic>
      <p:pic>
        <p:nvPicPr>
          <p:cNvPr id="54" name="Picture 53">
            <a:hlinkClick r:id="rId5"/>
          </p:cNvPr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783569" y="1984607"/>
            <a:ext cx="1381946" cy="534809"/>
          </a:xfrm>
          <a:prstGeom prst="rect">
            <a:avLst/>
          </a:prstGeom>
        </p:spPr>
      </p:pic>
      <p:sp>
        <p:nvSpPr>
          <p:cNvPr id="61" name="Oval 42"/>
          <p:cNvSpPr>
            <a:spLocks noChangeArrowheads="1"/>
          </p:cNvSpPr>
          <p:nvPr/>
        </p:nvSpPr>
        <p:spPr bwMode="auto">
          <a:xfrm>
            <a:off x="547068" y="5395276"/>
            <a:ext cx="291136" cy="303694"/>
          </a:xfrm>
          <a:prstGeom prst="ellipse">
            <a:avLst/>
          </a:prstGeom>
          <a:solidFill>
            <a:schemeClr val="accent1"/>
          </a:solidFill>
          <a:ln w="9525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llianz Neo Regular" panose="020B0504020203020204" pitchFamily="34" charset="77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biLevel thresh="25000"/>
          </a:blip>
          <a:stretch>
            <a:fillRect/>
          </a:stretch>
        </p:blipFill>
        <p:spPr>
          <a:xfrm>
            <a:off x="592101" y="5487871"/>
            <a:ext cx="217355" cy="153960"/>
          </a:xfrm>
          <a:prstGeom prst="rect">
            <a:avLst/>
          </a:prstGeom>
          <a:solidFill>
            <a:schemeClr val="accent1"/>
          </a:solidFill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C89C88E-9B0D-478C-9323-24147CFD5B98}"/>
              </a:ext>
            </a:extLst>
          </p:cNvPr>
          <p:cNvGrpSpPr/>
          <p:nvPr/>
        </p:nvGrpSpPr>
        <p:grpSpPr>
          <a:xfrm>
            <a:off x="8704563" y="1435546"/>
            <a:ext cx="2798096" cy="4974393"/>
            <a:chOff x="8704563" y="1435546"/>
            <a:chExt cx="2798096" cy="497439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>
              <a:off x="8704563" y="1435546"/>
              <a:ext cx="2798096" cy="4974393"/>
            </a:xfrm>
            <a:prstGeom prst="rect">
              <a:avLst/>
            </a:prstGeom>
          </p:spPr>
        </p:pic>
        <p:pic>
          <p:nvPicPr>
            <p:cNvPr id="11" name="Picture 10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BB6F1E33-DCF1-4038-9415-88B539C1A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0435" y="2300288"/>
              <a:ext cx="1831479" cy="325596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a patient should use HEALTH AT HAND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291730-E760-4578-AE7C-E9DA98A6B9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F65669-8FA9-471A-987E-CDA9F68003EC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503244" y="1341438"/>
            <a:ext cx="112442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+mj-lt"/>
              </a:rPr>
              <a:t>Health at Hand doctors can give you medical advice, recommend treatments for non-emergency medical  conditions such as:</a:t>
            </a:r>
          </a:p>
        </p:txBody>
      </p:sp>
      <p:sp>
        <p:nvSpPr>
          <p:cNvPr id="38" name="Oval 12"/>
          <p:cNvSpPr>
            <a:spLocks noChangeArrowheads="1"/>
          </p:cNvSpPr>
          <p:nvPr/>
        </p:nvSpPr>
        <p:spPr bwMode="auto">
          <a:xfrm>
            <a:off x="4276711" y="4472562"/>
            <a:ext cx="1493890" cy="149389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36000" tIns="45712" rIns="36000" bIns="45712" numCol="1" anchor="ctr" anchorCtr="0" compatLnSpc="1"/>
          <a:lstStyle/>
          <a:p>
            <a:pPr algn="ctr"/>
            <a:r>
              <a:rPr lang="en-US" sz="1600" b="1">
                <a:solidFill>
                  <a:schemeClr val="accent2"/>
                </a:solidFill>
                <a:latin typeface="+mj-lt"/>
              </a:rPr>
              <a:t>Sinus congestion</a:t>
            </a:r>
          </a:p>
          <a:p>
            <a:pPr algn="ctr"/>
            <a:r>
              <a:rPr lang="en-US" sz="1600" b="1">
                <a:solidFill>
                  <a:schemeClr val="accent2"/>
                </a:solidFill>
                <a:latin typeface="+mj-lt"/>
              </a:rPr>
              <a:t>allergies</a:t>
            </a:r>
            <a:endParaRPr lang="en-US" sz="16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0" name="Oval 100"/>
          <p:cNvSpPr>
            <a:spLocks noChangeArrowheads="1"/>
          </p:cNvSpPr>
          <p:nvPr/>
        </p:nvSpPr>
        <p:spPr bwMode="invGray">
          <a:xfrm>
            <a:off x="6481929" y="4448121"/>
            <a:ext cx="1537326" cy="153732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noFill/>
            <a:round/>
          </a:ln>
          <a:effectLst/>
        </p:spPr>
        <p:txBody>
          <a:bodyPr vert="horz" wrap="square" lIns="0" tIns="36000" rIns="0" bIns="36000" numCol="1" anchor="ctr" anchorCtr="0" compatLnSpc="1"/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+mj-lt"/>
              </a:rPr>
              <a:t>Headache</a:t>
            </a:r>
          </a:p>
        </p:txBody>
      </p:sp>
      <p:sp>
        <p:nvSpPr>
          <p:cNvPr id="32" name="Oval 100"/>
          <p:cNvSpPr>
            <a:spLocks noChangeArrowheads="1"/>
          </p:cNvSpPr>
          <p:nvPr/>
        </p:nvSpPr>
        <p:spPr bwMode="invGray">
          <a:xfrm>
            <a:off x="690312" y="1984556"/>
            <a:ext cx="2224942" cy="222494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noFill/>
            <a:round/>
          </a:ln>
          <a:effectLst/>
        </p:spPr>
        <p:txBody>
          <a:bodyPr vert="horz" wrap="square" lIns="121899" tIns="60950" rIns="121899" bIns="60950" numCol="1" anchor="ctr" anchorCtr="0" compatLnSpc="1"/>
          <a:lstStyle/>
          <a:p>
            <a:pPr algn="ctr"/>
            <a:r>
              <a:rPr lang="en-GB" b="1" dirty="0">
                <a:solidFill>
                  <a:schemeClr val="accent2"/>
                </a:solidFill>
                <a:latin typeface="+mj-lt"/>
              </a:rPr>
              <a:t>Cough</a:t>
            </a:r>
          </a:p>
        </p:txBody>
      </p:sp>
      <p:sp>
        <p:nvSpPr>
          <p:cNvPr id="18" name="Oval 10"/>
          <p:cNvSpPr>
            <a:spLocks noChangeArrowheads="1"/>
          </p:cNvSpPr>
          <p:nvPr/>
        </p:nvSpPr>
        <p:spPr bwMode="auto">
          <a:xfrm>
            <a:off x="5228002" y="2655100"/>
            <a:ext cx="1907094" cy="190779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24" tIns="45712" rIns="91424" bIns="45712" numCol="1" anchor="ctr" anchorCtr="0" compatLnSpc="1"/>
          <a:lstStyle/>
          <a:p>
            <a:pPr algn="ctr"/>
            <a:r>
              <a:rPr lang="en-GB" b="1" dirty="0">
                <a:solidFill>
                  <a:schemeClr val="accent2"/>
                </a:solidFill>
                <a:latin typeface="+mj-lt"/>
              </a:rPr>
              <a:t>Sore throat</a:t>
            </a:r>
            <a:endParaRPr lang="en-US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2" name="Oval 100"/>
          <p:cNvSpPr>
            <a:spLocks noChangeArrowheads="1"/>
          </p:cNvSpPr>
          <p:nvPr/>
        </p:nvSpPr>
        <p:spPr bwMode="invGray">
          <a:xfrm>
            <a:off x="7400025" y="2044255"/>
            <a:ext cx="1684990" cy="168499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noFill/>
            <a:round/>
          </a:ln>
          <a:effectLst/>
        </p:spPr>
        <p:txBody>
          <a:bodyPr vert="horz" wrap="square" lIns="121899" tIns="60950" rIns="121899" bIns="60950" numCol="1" anchor="ctr" anchorCtr="0" compatLnSpc="1"/>
          <a:lstStyle/>
          <a:p>
            <a:pPr algn="ctr"/>
            <a:r>
              <a:rPr lang="en-GB" sz="1600" b="1" dirty="0">
                <a:solidFill>
                  <a:schemeClr val="accent2"/>
                </a:solidFill>
                <a:latin typeface="+mj-lt"/>
              </a:rPr>
              <a:t>Urinary symptoms</a:t>
            </a:r>
          </a:p>
          <a:p>
            <a:pPr algn="ctr"/>
            <a:endParaRPr lang="en-US" sz="16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2553249" y="3984385"/>
            <a:ext cx="1463158" cy="146624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24" tIns="45712" rIns="91424" bIns="45712" numCol="1" anchor="ctr" anchorCtr="0" compatLnSpc="1"/>
          <a:lstStyle/>
          <a:p>
            <a:pPr algn="ctr"/>
            <a:r>
              <a:rPr lang="en-GB" sz="1600" b="1" dirty="0">
                <a:solidFill>
                  <a:schemeClr val="accent2"/>
                </a:solidFill>
                <a:latin typeface="+mj-lt"/>
              </a:rPr>
              <a:t>Earache</a:t>
            </a:r>
            <a:endParaRPr lang="en-US" sz="16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9" name="Oval 13"/>
          <p:cNvSpPr>
            <a:spLocks noChangeArrowheads="1"/>
          </p:cNvSpPr>
          <p:nvPr/>
        </p:nvSpPr>
        <p:spPr bwMode="auto">
          <a:xfrm>
            <a:off x="531088" y="4323408"/>
            <a:ext cx="1589245" cy="158924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24" tIns="45712" rIns="91424" bIns="45712" numCol="1" anchor="ctr" anchorCtr="0" compatLnSpc="1"/>
          <a:lstStyle/>
          <a:p>
            <a:pPr algn="ctr"/>
            <a:r>
              <a:rPr lang="en-GB" sz="1600" b="1" dirty="0">
                <a:solidFill>
                  <a:schemeClr val="accent2"/>
                </a:solidFill>
                <a:latin typeface="+mj-lt"/>
              </a:rPr>
              <a:t>Diarrhoea</a:t>
            </a:r>
            <a:endParaRPr lang="en-US" sz="16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9906695" y="1942458"/>
            <a:ext cx="1589245" cy="158924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24" tIns="45712" rIns="91424" bIns="45712" numCol="1" anchor="ctr" anchorCtr="0" compatLnSpc="1"/>
          <a:lstStyle/>
          <a:p>
            <a:pPr algn="ctr"/>
            <a:r>
              <a:rPr lang="en-GB" sz="1600" b="1" dirty="0">
                <a:solidFill>
                  <a:schemeClr val="accent2"/>
                </a:solidFill>
                <a:latin typeface="+mj-lt"/>
              </a:rPr>
              <a:t>Cold</a:t>
            </a:r>
            <a:endParaRPr lang="en-US" sz="16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3" name="Oval 6"/>
          <p:cNvSpPr>
            <a:spLocks noChangeArrowheads="1"/>
          </p:cNvSpPr>
          <p:nvPr/>
        </p:nvSpPr>
        <p:spPr bwMode="auto">
          <a:xfrm>
            <a:off x="8265086" y="3766341"/>
            <a:ext cx="1924522" cy="196056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24" tIns="45712" rIns="91424" bIns="45712" numCol="1" anchor="ctr" anchorCtr="0" compatLnSpc="1"/>
          <a:lstStyle/>
          <a:p>
            <a:pPr algn="ctr"/>
            <a:r>
              <a:rPr lang="en-GB" b="1" dirty="0">
                <a:solidFill>
                  <a:schemeClr val="accent2"/>
                </a:solidFill>
                <a:latin typeface="+mj-lt"/>
              </a:rPr>
              <a:t>Indigestion</a:t>
            </a:r>
            <a:endParaRPr lang="en-US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6" name="Oval 9"/>
          <p:cNvSpPr>
            <a:spLocks noChangeArrowheads="1"/>
          </p:cNvSpPr>
          <p:nvPr/>
        </p:nvSpPr>
        <p:spPr bwMode="auto">
          <a:xfrm>
            <a:off x="10361593" y="4809385"/>
            <a:ext cx="1185008" cy="118500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24" tIns="45712" rIns="91424" bIns="45712" numCol="1" anchor="ctr" anchorCtr="0" compatLnSpc="1"/>
          <a:lstStyle/>
          <a:p>
            <a:pPr algn="ctr"/>
            <a:r>
              <a:rPr lang="en-GB" sz="1400" b="1" dirty="0">
                <a:solidFill>
                  <a:schemeClr val="accent2"/>
                </a:solidFill>
                <a:latin typeface="+mj-lt"/>
              </a:rPr>
              <a:t>Rashes </a:t>
            </a:r>
            <a:endParaRPr lang="en-US" sz="14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5" name="Oval 13"/>
          <p:cNvSpPr>
            <a:spLocks noChangeArrowheads="1"/>
          </p:cNvSpPr>
          <p:nvPr/>
        </p:nvSpPr>
        <p:spPr bwMode="auto">
          <a:xfrm>
            <a:off x="3397216" y="2314046"/>
            <a:ext cx="1559635" cy="153552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24" tIns="45712" rIns="91424" bIns="45712" numCol="1" anchor="ctr" anchorCtr="0" compatLnSpc="1"/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+mj-lt"/>
              </a:rPr>
              <a:t>Eye infection</a:t>
            </a:r>
          </a:p>
          <a:p>
            <a:pPr algn="ctr"/>
            <a:endParaRPr lang="en-US" sz="16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31842" y="6112106"/>
            <a:ext cx="106775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>
                <a:latin typeface="Allianz Neo" panose="020B0504020203020204" charset="0"/>
              </a:rPr>
              <a:t>These symptoms account for over 80% of all visits to an outpatient clinic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use HEALTH AT HAND?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1325AC-73CB-4298-8CF0-87056324F8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F65669-8FA9-471A-987E-CDA9F68003EC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438818" y="1284222"/>
            <a:ext cx="5472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When you’re feeling sick, which one would you use?</a:t>
            </a:r>
          </a:p>
        </p:txBody>
      </p:sp>
      <p:sp>
        <p:nvSpPr>
          <p:cNvPr id="8" name="Rectangle 7"/>
          <p:cNvSpPr/>
          <p:nvPr/>
        </p:nvSpPr>
        <p:spPr>
          <a:xfrm>
            <a:off x="507870" y="4339543"/>
            <a:ext cx="468545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2"/>
                </a:solidFill>
              </a:rPr>
              <a:t>See a doctor from the comfort of your own home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2"/>
                </a:solidFill>
              </a:rPr>
              <a:t>Save time, quick and convenient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2"/>
                </a:solidFill>
              </a:rPr>
              <a:t>Can be used anywhere in the world with internet connection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2"/>
                </a:solidFill>
              </a:rPr>
              <a:t>High quality service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2"/>
                </a:solidFill>
              </a:rPr>
              <a:t>Your prescription delivered to your doorstep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459166" y="4367715"/>
            <a:ext cx="5288334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indent="-2254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2"/>
                </a:solidFill>
              </a:rPr>
              <a:t>Find a clinic, call to check for doctor availability and possibly get an appointment</a:t>
            </a:r>
          </a:p>
          <a:p>
            <a:pPr marL="225425" indent="-2254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2"/>
                </a:solidFill>
              </a:rPr>
              <a:t>Leave the house, get stuck in traffic and sit in the waiting room</a:t>
            </a:r>
          </a:p>
          <a:p>
            <a:pPr marL="225425" indent="-2254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2"/>
                </a:solidFill>
              </a:rPr>
              <a:t>Stuck in a foreign country and making international calls to your insurer to see who will cover you</a:t>
            </a:r>
          </a:p>
          <a:p>
            <a:pPr marL="225425" indent="-2254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2"/>
                </a:solidFill>
              </a:rPr>
              <a:t>Find closest pharmacy to get your prescription, which is sometimes out of stock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507869" y="1748341"/>
            <a:ext cx="4018411" cy="208392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647102" y="2236625"/>
            <a:ext cx="1375398" cy="64633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</a:rPr>
              <a:t>OR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42913" y="3970211"/>
            <a:ext cx="1758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b="1" dirty="0">
                <a:solidFill>
                  <a:schemeClr val="accent1"/>
                </a:solidFill>
              </a:rPr>
              <a:t>Health at Hand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62741" y="3979939"/>
            <a:ext cx="1633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b="1" dirty="0">
                <a:solidFill>
                  <a:schemeClr val="accent1"/>
                </a:solidFill>
              </a:rPr>
              <a:t>Doctor’s Clinic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6436211" y="1738613"/>
            <a:ext cx="4063924" cy="208726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Download now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CEE4FE-8109-47EF-BCD7-7C0CECBBD9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F65669-8FA9-471A-987E-CDA9F68003EC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261513" y="2476985"/>
            <a:ext cx="54457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</a:rPr>
              <a:t>Have you downloaded Health at Hand app? </a:t>
            </a:r>
          </a:p>
        </p:txBody>
      </p:sp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503389" y="4166371"/>
            <a:ext cx="2813503" cy="1088817"/>
          </a:xfrm>
          <a:prstGeom prst="rect">
            <a:avLst/>
          </a:prstGeom>
        </p:spPr>
      </p:pic>
      <p:pic>
        <p:nvPicPr>
          <p:cNvPr id="7" name="Picture 6">
            <a:hlinkClick r:id="rId5"/>
          </p:cNvPr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175995" y="4150508"/>
            <a:ext cx="2899510" cy="112210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341337A-6579-43FC-BFF2-77AB58E62E20}"/>
              </a:ext>
            </a:extLst>
          </p:cNvPr>
          <p:cNvSpPr/>
          <p:nvPr/>
        </p:nvSpPr>
        <p:spPr>
          <a:xfrm>
            <a:off x="3236359" y="3672352"/>
            <a:ext cx="19223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</a:rPr>
              <a:t>Download Now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4F1192C-21AF-4BDD-A014-F0B89651B1C2}"/>
              </a:ext>
            </a:extLst>
          </p:cNvPr>
          <p:cNvGrpSpPr/>
          <p:nvPr/>
        </p:nvGrpSpPr>
        <p:grpSpPr>
          <a:xfrm>
            <a:off x="8704563" y="1435546"/>
            <a:ext cx="2798096" cy="4974393"/>
            <a:chOff x="8704563" y="1435546"/>
            <a:chExt cx="2798096" cy="497439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F8835BB-65BA-4674-81D3-31765960C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8704563" y="1435546"/>
              <a:ext cx="2798096" cy="4974393"/>
            </a:xfrm>
            <a:prstGeom prst="rect">
              <a:avLst/>
            </a:prstGeom>
          </p:spPr>
        </p:pic>
        <p:pic>
          <p:nvPicPr>
            <p:cNvPr id="14" name="Picture 13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C7B18BFC-B5C4-40CA-9221-E6BBC690BA6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0435" y="2300288"/>
              <a:ext cx="1831479" cy="325596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7 SIMPLE STEPS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3160F4-E04C-4CB9-893C-0B49FA53DF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F65669-8FA9-471A-987E-CDA9F68003EC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7495669" y="3886200"/>
            <a:ext cx="1241425" cy="2973388"/>
          </a:xfrm>
          <a:effectLst>
            <a:outerShdw blurRad="152400" sx="102000" sy="102000" algn="ctr" rotWithShape="0">
              <a:prstClr val="black">
                <a:alpha val="25000"/>
              </a:prstClr>
            </a:outerShdw>
          </a:effectLst>
        </p:spPr>
      </p:pic>
      <p:sp>
        <p:nvSpPr>
          <p:cNvPr id="22" name="Pentagon 21"/>
          <p:cNvSpPr/>
          <p:nvPr/>
        </p:nvSpPr>
        <p:spPr>
          <a:xfrm>
            <a:off x="7005" y="4277486"/>
            <a:ext cx="1120982" cy="1314535"/>
          </a:xfrm>
          <a:prstGeom prst="homePlate">
            <a:avLst>
              <a:gd name="adj" fmla="val 22102"/>
            </a:avLst>
          </a:prstGeom>
          <a:solidFill>
            <a:srgbClr val="F8FC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80458" tIns="0" rIns="80458" bIns="80458" rtlCol="0" anchor="ctr" anchorCtr="0"/>
          <a:lstStyle/>
          <a:p>
            <a:pPr algn="ctr"/>
            <a:endParaRPr lang="en-US" sz="1100">
              <a:solidFill>
                <a:srgbClr val="FFFFFF"/>
              </a:solidFill>
              <a:latin typeface="Allianz Neo Regular" panose="020B0504020203020204" pitchFamily="34" charset="77"/>
            </a:endParaRPr>
          </a:p>
        </p:txBody>
      </p:sp>
      <p:sp>
        <p:nvSpPr>
          <p:cNvPr id="5" name="Oval 4"/>
          <p:cNvSpPr/>
          <p:nvPr/>
        </p:nvSpPr>
        <p:spPr>
          <a:xfrm>
            <a:off x="6228827" y="4304173"/>
            <a:ext cx="1068680" cy="10686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llianz Neo Regular" panose="020B0504020203020204" pitchFamily="34" charset="77"/>
              </a:rPr>
              <a:t>1</a:t>
            </a:r>
          </a:p>
        </p:txBody>
      </p:sp>
      <p:sp>
        <p:nvSpPr>
          <p:cNvPr id="17" name="Oval 16"/>
          <p:cNvSpPr/>
          <p:nvPr/>
        </p:nvSpPr>
        <p:spPr>
          <a:xfrm>
            <a:off x="5694487" y="3126416"/>
            <a:ext cx="1068680" cy="10686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llianz Neo Regular" panose="020B0504020203020204" pitchFamily="34" charset="77"/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6356335" y="2019555"/>
            <a:ext cx="1068680" cy="10686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llianz Neo Regular" panose="020B0504020203020204" pitchFamily="34" charset="77"/>
              </a:rPr>
              <a:t>3</a:t>
            </a:r>
          </a:p>
        </p:txBody>
      </p:sp>
      <p:sp>
        <p:nvSpPr>
          <p:cNvPr id="19" name="Oval 18"/>
          <p:cNvSpPr/>
          <p:nvPr/>
        </p:nvSpPr>
        <p:spPr>
          <a:xfrm>
            <a:off x="7511628" y="1396700"/>
            <a:ext cx="1068680" cy="10686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Allianz Neo Regular" panose="020B0504020203020204" pitchFamily="34" charset="77"/>
              </a:rPr>
              <a:t>4</a:t>
            </a:r>
            <a:endParaRPr lang="en-US" sz="4000" dirty="0">
              <a:latin typeface="Allianz Neo Regular" panose="020B0504020203020204" pitchFamily="34" charset="77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8666921" y="2010129"/>
            <a:ext cx="1068680" cy="10686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llianz Neo Regular" panose="020B0504020203020204" pitchFamily="34" charset="77"/>
              </a:rPr>
              <a:t>5</a:t>
            </a:r>
          </a:p>
        </p:txBody>
      </p:sp>
      <p:sp>
        <p:nvSpPr>
          <p:cNvPr id="24" name="Oval 23"/>
          <p:cNvSpPr/>
          <p:nvPr/>
        </p:nvSpPr>
        <p:spPr>
          <a:xfrm>
            <a:off x="9201261" y="3141200"/>
            <a:ext cx="1068680" cy="10686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llianz Neo Regular" panose="020B0504020203020204" pitchFamily="34" charset="77"/>
              </a:rPr>
              <a:t>6</a:t>
            </a:r>
          </a:p>
        </p:txBody>
      </p:sp>
      <p:sp>
        <p:nvSpPr>
          <p:cNvPr id="25" name="Oval 24"/>
          <p:cNvSpPr/>
          <p:nvPr/>
        </p:nvSpPr>
        <p:spPr>
          <a:xfrm>
            <a:off x="8808253" y="4304173"/>
            <a:ext cx="1068680" cy="10686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Allianz Neo Regular" panose="020B0504020203020204" pitchFamily="34" charset="77"/>
              </a:rPr>
              <a:t>7</a:t>
            </a:r>
          </a:p>
        </p:txBody>
      </p:sp>
      <p:sp>
        <p:nvSpPr>
          <p:cNvPr id="26" name="Title 6"/>
          <p:cNvSpPr txBox="1"/>
          <p:nvPr/>
        </p:nvSpPr>
        <p:spPr>
          <a:xfrm>
            <a:off x="618285" y="3813550"/>
            <a:ext cx="4447458" cy="8704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accent1"/>
                </a:solidFill>
                <a:latin typeface="Arial Regular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j-lt"/>
              </a:rPr>
              <a:t>#</a:t>
            </a:r>
            <a:r>
              <a:rPr lang="en-US" sz="3600" dirty="0" err="1">
                <a:latin typeface="+mj-lt"/>
              </a:rPr>
              <a:t>feelbettertoday</a:t>
            </a:r>
            <a:endParaRPr lang="en-US" sz="4000" dirty="0">
              <a:latin typeface="+mj-lt"/>
            </a:endParaRPr>
          </a:p>
        </p:txBody>
      </p:sp>
      <p:sp>
        <p:nvSpPr>
          <p:cNvPr id="15" name="Title 6"/>
          <p:cNvSpPr txBox="1"/>
          <p:nvPr/>
        </p:nvSpPr>
        <p:spPr>
          <a:xfrm>
            <a:off x="744744" y="2019555"/>
            <a:ext cx="4447458" cy="1880774"/>
          </a:xfrm>
          <a:prstGeom prst="rect">
            <a:avLst/>
          </a:prstGeom>
        </p:spPr>
        <p:txBody>
          <a:bodyPr vert="horz" lIns="0" tIns="36576" rIns="0" bIns="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i="0" kern="1200" cap="all" baseline="0">
                <a:solidFill>
                  <a:schemeClr val="bg1"/>
                </a:solidFill>
                <a:latin typeface="Allianz Neo SemiBold" panose="020B0704020203020204" pitchFamily="34" charset="77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accent1"/>
                </a:solidFill>
                <a:latin typeface="+mj-lt"/>
              </a:rPr>
              <a:t>7 SIMPLE STEPS TO</a:t>
            </a:r>
            <a:endParaRPr lang="en-US" sz="4400" dirty="0">
              <a:solidFill>
                <a:schemeClr val="accent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9F4F651-9F68-4D09-A504-2E2342442974}"/>
              </a:ext>
            </a:extLst>
          </p:cNvPr>
          <p:cNvGrpSpPr/>
          <p:nvPr/>
        </p:nvGrpSpPr>
        <p:grpSpPr>
          <a:xfrm>
            <a:off x="7575953" y="1029284"/>
            <a:ext cx="3125812" cy="5556999"/>
            <a:chOff x="7468949" y="1029284"/>
            <a:chExt cx="3125812" cy="5556999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7468949" y="1029284"/>
              <a:ext cx="3125812" cy="555699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95152" y="1973090"/>
              <a:ext cx="2074151" cy="3689225"/>
            </a:xfrm>
            <a:prstGeom prst="rect">
              <a:avLst/>
            </a:prstGeom>
          </p:spPr>
        </p:pic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REGISTER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79B506-DB3F-493B-9BAD-F829DB609A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F65669-8FA9-471A-987E-CDA9F68003EC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17" name="Content Placeholder 9"/>
          <p:cNvPicPr>
            <a:picLocks noGrp="1" noChangeAspect="1"/>
          </p:cNvPicPr>
          <p:nvPr>
            <p:ph idx="4294967295"/>
          </p:nvPr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8605871" y="4768850"/>
            <a:ext cx="919163" cy="2201863"/>
          </a:xfrm>
          <a:effectLst>
            <a:outerShdw blurRad="152400" sx="102000" sy="102000" algn="ctr" rotWithShape="0">
              <a:prstClr val="black">
                <a:alpha val="25000"/>
              </a:prstClr>
            </a:outerShdw>
          </a:effectLst>
        </p:spPr>
      </p:pic>
      <p:sp>
        <p:nvSpPr>
          <p:cNvPr id="31" name="Title 2"/>
          <p:cNvSpPr txBox="1"/>
          <p:nvPr/>
        </p:nvSpPr>
        <p:spPr>
          <a:xfrm>
            <a:off x="4667660" y="3147969"/>
            <a:ext cx="4685811" cy="834972"/>
          </a:xfrm>
          <a:prstGeom prst="rect">
            <a:avLst/>
          </a:prstGeom>
        </p:spPr>
        <p:txBody>
          <a:bodyPr vert="horz" lIns="0" tIns="36576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400" b="0">
              <a:solidFill>
                <a:srgbClr val="025292"/>
              </a:solidFill>
              <a:latin typeface="Allianz Neo Regular" panose="020B0504020203020204" pitchFamily="34" charset="77"/>
            </a:endParaRPr>
          </a:p>
        </p:txBody>
      </p:sp>
      <p:sp>
        <p:nvSpPr>
          <p:cNvPr id="33" name="Rectangle 32"/>
          <p:cNvSpPr/>
          <p:nvPr/>
        </p:nvSpPr>
        <p:spPr bwMode="gray">
          <a:xfrm>
            <a:off x="2475515" y="3243793"/>
            <a:ext cx="4462721" cy="1215155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tIns="91440" bIns="91440" rtlCol="0" anchor="t"/>
          <a:lstStyle/>
          <a:p>
            <a:pPr>
              <a:buClr>
                <a:schemeClr val="tx2"/>
              </a:buClr>
            </a:pPr>
            <a:r>
              <a:rPr lang="en-US" sz="2400" dirty="0">
                <a:latin typeface="+mj-lt"/>
              </a:rPr>
              <a:t>Register by entering policy/ID number  and create account</a:t>
            </a:r>
          </a:p>
        </p:txBody>
      </p:sp>
      <p:sp>
        <p:nvSpPr>
          <p:cNvPr id="16" name="Oval 15"/>
          <p:cNvSpPr/>
          <p:nvPr/>
        </p:nvSpPr>
        <p:spPr>
          <a:xfrm>
            <a:off x="1213410" y="3147969"/>
            <a:ext cx="1068680" cy="10686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Allianz Neo Regular" panose="020B0504020203020204" pitchFamily="34" charset="77"/>
              </a:rPr>
              <a:t>1</a:t>
            </a:r>
            <a:endParaRPr lang="en-US" sz="4000" dirty="0">
              <a:latin typeface="Allianz Neo Regular" panose="020B0504020203020204" pitchFamily="34" charset="77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yGNUyX3H"/>
  <p:tag name="EE4P_MASTERWIZARD_DRAFT" val="1"/>
  <p:tag name="EE4P_MASTERWIZARD_MARGINS" val="0"/>
  <p:tag name="THINKCELLPRESENTATIONDONOTDELETE" val="&lt;?xml version=&quot;1.0&quot; encoding=&quot;UTF-16&quot; standalone=&quot;yes&quot;?&gt;&lt;root reqver=&quot;23045&quot;&gt;&lt;version val=&quot;25155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d.%#m.%y&lt;/m_strFormatTime&gt;&lt;m_yearfmt&gt;&lt;begin val=&quot;4&quot;/&gt;&lt;end val=&quot;4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d.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3&quot;&gt;&lt;elem m_fUsage=&quot;4.02949000000000001620E+00&quot;&gt;&lt;m_msothmcolidx val=&quot;0&quot;/&gt;&lt;m_rgb r=&quot;FF&quot; g=&quot;C0&quot; b=&quot;00&quot;/&gt;&lt;m_nBrightness val=&quot;0&quot;/&gt;&lt;/elem&gt;&lt;elem m_fUsage=&quot;6.56100000000000127542E-01&quot;&gt;&lt;m_msothmcolidx val=&quot;0&quot;/&gt;&lt;m_rgb r=&quot;CC&quot; g=&quot;00&quot; b=&quot;CC&quot;/&gt;&lt;m_nBrightness val=&quot;0&quot;/&gt;&lt;/elem&gt;&lt;elem m_fUsage=&quot;5.31441000000000163261E-01&quot;&gt;&lt;m_msothmcolidx val=&quot;0&quot;/&gt;&lt;m_rgb r=&quot;FD&quot; g=&quot;DE&quot; b=&quot;31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tandard Theme">
  <a:themeElements>
    <a:clrScheme name="HAH Colors">
      <a:dk1>
        <a:srgbClr val="557075"/>
      </a:dk1>
      <a:lt1>
        <a:srgbClr val="FFFFFF"/>
      </a:lt1>
      <a:dk2>
        <a:srgbClr val="557075"/>
      </a:dk2>
      <a:lt2>
        <a:srgbClr val="E7E6E6"/>
      </a:lt2>
      <a:accent1>
        <a:srgbClr val="7DCAAC"/>
      </a:accent1>
      <a:accent2>
        <a:srgbClr val="557075"/>
      </a:accent2>
      <a:accent3>
        <a:srgbClr val="37BBC9"/>
      </a:accent3>
      <a:accent4>
        <a:srgbClr val="DE499A"/>
      </a:accent4>
      <a:accent5>
        <a:srgbClr val="F99F1B"/>
      </a:accent5>
      <a:accent6>
        <a:srgbClr val="F1E902"/>
      </a:accent6>
      <a:hlink>
        <a:srgbClr val="7DCAAC"/>
      </a:hlink>
      <a:folHlink>
        <a:srgbClr val="4D7075"/>
      </a:folHlink>
    </a:clrScheme>
    <a:fontScheme name="HAH Vag Font">
      <a:majorFont>
        <a:latin typeface="VAG Rounded Std Light"/>
        <a:ea typeface=""/>
        <a:cs typeface=""/>
      </a:majorFont>
      <a:minorFont>
        <a:latin typeface="VAG Rounded St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rgbClr val="F2F2F2"/>
        </a:solidFill>
        <a:ln w="9525" algn="ctr">
          <a:solidFill>
            <a:srgbClr val="F2F2F2"/>
          </a:solidFill>
          <a:miter lim="800000"/>
          <a:headEnd type="none" w="lg" len="lg"/>
          <a:tailEnd type="none" w="lg" len="lg"/>
        </a:ln>
      </a:spPr>
      <a:bodyPr tIns="91440" bIns="91440" anchor="ctr"/>
      <a:lstStyle>
        <a:defPPr algn="ctr">
          <a:buClr>
            <a:schemeClr val="tx2"/>
          </a:buClr>
          <a:defRPr sz="1400" dirty="0" smtClean="0"/>
        </a:defPPr>
      </a:lstStyle>
    </a:spDef>
    <a:lnDef>
      <a:spPr>
        <a:ln>
          <a:solidFill>
            <a:srgbClr val="80808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tIns="90000" bIns="90000" rtlCol="0" anchor="t">
        <a:spAutoFit/>
      </a:bodyPr>
      <a:lstStyle>
        <a:defPPr algn="ctr"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6EAADBB039B948820003625760F038" ma:contentTypeVersion="11" ma:contentTypeDescription="Create a new document." ma:contentTypeScope="" ma:versionID="53ae51a9de96ec5a72ee6eb8e649d007">
  <xsd:schema xmlns:xsd="http://www.w3.org/2001/XMLSchema" xmlns:xs="http://www.w3.org/2001/XMLSchema" xmlns:p="http://schemas.microsoft.com/office/2006/metadata/properties" xmlns:ns2="af3e8350-292b-4079-b31b-db04d54bae3b" xmlns:ns3="0eb8070c-214e-47dd-b21f-3f817e830c38" targetNamespace="http://schemas.microsoft.com/office/2006/metadata/properties" ma:root="true" ma:fieldsID="bbddbbf972332a23e6d7f34b60a28080" ns2:_="" ns3:_="">
    <xsd:import namespace="af3e8350-292b-4079-b31b-db04d54bae3b"/>
    <xsd:import namespace="0eb8070c-214e-47dd-b21f-3f817e830c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Viewer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3e8350-292b-4079-b31b-db04d54bae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Viewers" ma:index="16" nillable="true" ma:displayName="Viewers" ma:format="Dropdown" ma:list="UserInfo" ma:SharePointGroup="0" ma:internalName="Viewers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b8070c-214e-47dd-b21f-3f817e830c3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iewers xmlns="af3e8350-292b-4079-b31b-db04d54bae3b">
      <UserInfo>
        <DisplayName/>
        <AccountId xsi:nil="true"/>
        <AccountType/>
      </UserInfo>
    </Viewers>
  </documentManagement>
</p:properties>
</file>

<file path=customXml/itemProps1.xml><?xml version="1.0" encoding="utf-8"?>
<ds:datastoreItem xmlns:ds="http://schemas.openxmlformats.org/officeDocument/2006/customXml" ds:itemID="{6C7155BA-D128-4CCF-9FF3-64B446FA331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5F68DC3-C6C4-4EE6-9257-53AC3727D4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3e8350-292b-4079-b31b-db04d54bae3b"/>
    <ds:schemaRef ds:uri="0eb8070c-214e-47dd-b21f-3f817e830c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142F2DB-5F30-42F3-9AAB-FFCC3A5BA504}">
  <ds:schemaRefs>
    <ds:schemaRef ds:uri="http://schemas.microsoft.com/office/2006/metadata/properties"/>
    <ds:schemaRef ds:uri="http://schemas.microsoft.com/office/infopath/2007/PartnerControls"/>
    <ds:schemaRef ds:uri="af3e8350-292b-4079-b31b-db04d54bae3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3502</Words>
  <Application>Microsoft Macintosh PowerPoint</Application>
  <PresentationFormat>Custom</PresentationFormat>
  <Paragraphs>442</Paragraphs>
  <Slides>17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Allianz Neo</vt:lpstr>
      <vt:lpstr>Allianz Neo Regular</vt:lpstr>
      <vt:lpstr>Allianz Neo SemiBold</vt:lpstr>
      <vt:lpstr>Arial</vt:lpstr>
      <vt:lpstr>Arial Regular</vt:lpstr>
      <vt:lpstr>VAG Rounded Std Light</vt:lpstr>
      <vt:lpstr>Standard Theme</vt:lpstr>
      <vt:lpstr>think-cell Slide</vt:lpstr>
      <vt:lpstr>FEEL BETTER TODAY</vt:lpstr>
      <vt:lpstr>HEALTH AT HAND DOCTORS</vt:lpstr>
      <vt:lpstr>About health at hand</vt:lpstr>
      <vt:lpstr>HEALTH AT HAND - a new patient experience </vt:lpstr>
      <vt:lpstr>When a patient should use HEALTH AT HAND</vt:lpstr>
      <vt:lpstr>Why use HEALTH AT HAND?</vt:lpstr>
      <vt:lpstr>Download now</vt:lpstr>
      <vt:lpstr>7 SIMPLE STEPS</vt:lpstr>
      <vt:lpstr>REGISTER</vt:lpstr>
      <vt:lpstr>CALLING A DOCTOR</vt:lpstr>
      <vt:lpstr>SELECTING THE PATIENT</vt:lpstr>
      <vt:lpstr>BRIEFING THE DOCTOR</vt:lpstr>
      <vt:lpstr>SEEING THE DOCTOR</vt:lpstr>
      <vt:lpstr>AFTER THE CALL</vt:lpstr>
      <vt:lpstr>YOUR HEALTH</vt:lpstr>
      <vt:lpstr>Customer journey</vt:lpstr>
      <vt:lpstr>PowerPoint Presentation</vt:lpstr>
    </vt:vector>
  </TitlesOfParts>
  <Company>The Boston Consulting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0</dc:title>
  <dc:creator>Mohr, Insa</dc:creator>
  <cp:lastModifiedBy>Shiju</cp:lastModifiedBy>
  <cp:revision>99</cp:revision>
  <cp:lastPrinted>2018-02-06T08:15:00Z</cp:lastPrinted>
  <dcterms:created xsi:type="dcterms:W3CDTF">1971-07-25T02:03:00Z</dcterms:created>
  <dcterms:modified xsi:type="dcterms:W3CDTF">2021-01-26T11:54:02Z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lpwstr>20100310</vt:lpwstr>
  </property>
  <property fmtid="{D5CDD505-2E9C-101B-9397-08002B2CF9AE}" pid="3" name="Format Name">
    <vt:lpwstr>ALLIANZ NEW BRAND</vt:lpwstr>
  </property>
  <property fmtid="{D5CDD505-2E9C-101B-9397-08002B2CF9AE}" pid="4" name="Template Name">
    <vt:lpwstr>Custom</vt:lpwstr>
  </property>
  <property fmtid="{D5CDD505-2E9C-101B-9397-08002B2CF9AE}" pid="5" name="_NewReviewCycle">
    <vt:lpwstr/>
  </property>
  <property fmtid="{D5CDD505-2E9C-101B-9397-08002B2CF9AE}" pid="6" name="ContentTypeId">
    <vt:lpwstr>0x0101003C6EAADBB039B948820003625760F038</vt:lpwstr>
  </property>
  <property fmtid="{D5CDD505-2E9C-101B-9397-08002B2CF9AE}" pid="7" name="AuthorIds_UIVersion_3584">
    <vt:lpwstr>26</vt:lpwstr>
  </property>
  <property fmtid="{D5CDD505-2E9C-101B-9397-08002B2CF9AE}" pid="8" name="AuthorIds_UIVersion_4096">
    <vt:lpwstr>26</vt:lpwstr>
  </property>
  <property fmtid="{D5CDD505-2E9C-101B-9397-08002B2CF9AE}" pid="9" name="KSOProductBuildVer">
    <vt:lpwstr>2057-11.2.0.9232</vt:lpwstr>
  </property>
</Properties>
</file>